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33"/>
  </p:notesMasterIdLst>
  <p:sldIdLst>
    <p:sldId id="256" r:id="rId2"/>
    <p:sldId id="330" r:id="rId3"/>
    <p:sldId id="331" r:id="rId4"/>
    <p:sldId id="332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355" r:id="rId28"/>
    <p:sldId id="356" r:id="rId29"/>
    <p:sldId id="357" r:id="rId30"/>
    <p:sldId id="358" r:id="rId31"/>
    <p:sldId id="359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-888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601627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hell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30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51435" tIns="25718" rIns="51435" bIns="25718"/>
          <a:lstStyle/>
          <a:p>
            <a:fld id="{1D8BD707-D9CF-40AE-B4C6-C98DA3205C09}" type="datetimeFigureOut">
              <a:rPr lang="en-US" smtClean="0"/>
              <a:t>7/7/16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lIns="51435" tIns="25718" rIns="51435" bIns="2571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91487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116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116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7/7/16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6093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CN" sz="1000">
                <a:solidFill>
                  <a:schemeClr val="dk2"/>
                </a:solidFill>
              </a:rPr>
              <a:t>‹#›</a:t>
            </a:fld>
            <a:endParaRPr lang="zh-CN" sz="1000">
              <a:solidFill>
                <a:schemeClr val="dk2"/>
              </a:solidFill>
            </a:endParaRPr>
          </a:p>
        </p:txBody>
      </p:sp>
      <p:pic>
        <p:nvPicPr>
          <p:cNvPr id="10" name="Shape 57"/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6543" y="4092222"/>
            <a:ext cx="842074" cy="842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58"/>
          <p:cNvSpPr txBox="1"/>
          <p:nvPr userDrawn="1"/>
        </p:nvSpPr>
        <p:spPr>
          <a:xfrm>
            <a:off x="7273200" y="4727975"/>
            <a:ext cx="2207100" cy="2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8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 beyond classics: </a:t>
            </a:r>
          </a:p>
          <a:p>
            <a:r>
              <a:rPr lang="en-US" sz="8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Bring video game into real world</a:t>
            </a:r>
            <a:endParaRPr lang="zh-CN" sz="800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altLang="zh-CN" dirty="0" err="1" smtClean="0">
                <a:solidFill>
                  <a:schemeClr val="tx1"/>
                </a:solidFill>
              </a:rPr>
              <a:t>Functions&amp;Class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zh-C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238" y="1506930"/>
            <a:ext cx="4593053" cy="1712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968" marR="2858" indent="-307181">
              <a:lnSpc>
                <a:spcPts val="1913"/>
              </a:lnSpc>
            </a:pPr>
            <a:r>
              <a:rPr sz="1700" spc="64" dirty="0">
                <a:latin typeface="Courier New"/>
                <a:cs typeface="Courier New"/>
              </a:rPr>
              <a:t>voi</a:t>
            </a:r>
            <a:r>
              <a:rPr sz="1700" dirty="0">
                <a:latin typeface="Courier New"/>
                <a:cs typeface="Courier New"/>
              </a:rPr>
              <a:t>d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4" dirty="0">
                <a:latin typeface="Courier New"/>
                <a:cs typeface="Courier New"/>
              </a:rPr>
              <a:t>drawSomething(boolea</a:t>
            </a:r>
            <a:r>
              <a:rPr sz="1700" dirty="0">
                <a:latin typeface="Courier New"/>
                <a:cs typeface="Courier New"/>
              </a:rPr>
              <a:t>n</a:t>
            </a:r>
            <a:r>
              <a:rPr sz="1700" spc="138" dirty="0">
                <a:latin typeface="Courier New"/>
                <a:cs typeface="Courier New"/>
              </a:rPr>
              <a:t> </a:t>
            </a:r>
            <a:r>
              <a:rPr sz="1700" spc="64" dirty="0">
                <a:latin typeface="Courier New"/>
                <a:cs typeface="Courier New"/>
              </a:rPr>
              <a:t>a</a:t>
            </a:r>
            <a:r>
              <a:rPr sz="1700" dirty="0">
                <a:latin typeface="Courier New"/>
                <a:cs typeface="Courier New"/>
              </a:rPr>
              <a:t>)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{ </a:t>
            </a:r>
            <a:endParaRPr lang="en-US" sz="1700" dirty="0" smtClean="0">
              <a:latin typeface="Courier New"/>
              <a:cs typeface="Courier New"/>
            </a:endParaRPr>
          </a:p>
          <a:p>
            <a:pPr marL="313968" marR="2858" indent="-307181">
              <a:lnSpc>
                <a:spcPts val="1913"/>
              </a:lnSpc>
            </a:pPr>
            <a:r>
              <a:rPr sz="1700" spc="68" dirty="0" smtClean="0">
                <a:latin typeface="Courier New"/>
                <a:cs typeface="Courier New"/>
              </a:rPr>
              <a:t>i</a:t>
            </a:r>
            <a:r>
              <a:rPr sz="1700" dirty="0" smtClean="0">
                <a:latin typeface="Courier New"/>
                <a:cs typeface="Courier New"/>
              </a:rPr>
              <a:t>f</a:t>
            </a:r>
            <a:r>
              <a:rPr sz="1700" spc="135" dirty="0" smtClean="0">
                <a:latin typeface="Courier New"/>
                <a:cs typeface="Courier New"/>
              </a:rPr>
              <a:t> </a:t>
            </a:r>
            <a:r>
              <a:rPr sz="1700" spc="68" dirty="0">
                <a:latin typeface="Courier New"/>
                <a:cs typeface="Courier New"/>
              </a:rPr>
              <a:t>(</a:t>
            </a:r>
            <a:r>
              <a:rPr sz="1700" dirty="0">
                <a:latin typeface="Courier New"/>
                <a:cs typeface="Courier New"/>
              </a:rPr>
              <a:t>a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8" dirty="0">
                <a:latin typeface="Courier New"/>
                <a:cs typeface="Courier New"/>
              </a:rPr>
              <a:t>=</a:t>
            </a:r>
            <a:r>
              <a:rPr sz="1700" dirty="0">
                <a:latin typeface="Courier New"/>
                <a:cs typeface="Courier New"/>
              </a:rPr>
              <a:t>=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8" dirty="0">
                <a:latin typeface="Courier New"/>
                <a:cs typeface="Courier New"/>
              </a:rPr>
              <a:t>true</a:t>
            </a:r>
            <a:r>
              <a:rPr sz="1700" dirty="0">
                <a:latin typeface="Courier New"/>
                <a:cs typeface="Courier New"/>
              </a:rPr>
              <a:t>)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{</a:t>
            </a:r>
          </a:p>
          <a:p>
            <a:pPr marL="621149">
              <a:lnSpc>
                <a:spcPts val="1811"/>
              </a:lnSpc>
            </a:pPr>
            <a:r>
              <a:rPr sz="1700" spc="68" dirty="0">
                <a:latin typeface="Courier New"/>
                <a:cs typeface="Courier New"/>
              </a:rPr>
              <a:t>ellipse(0</a:t>
            </a:r>
            <a:r>
              <a:rPr sz="1700" dirty="0">
                <a:latin typeface="Courier New"/>
                <a:cs typeface="Courier New"/>
              </a:rPr>
              <a:t>,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8" dirty="0">
                <a:latin typeface="Courier New"/>
                <a:cs typeface="Courier New"/>
              </a:rPr>
              <a:t>0</a:t>
            </a:r>
            <a:r>
              <a:rPr sz="1700" dirty="0">
                <a:latin typeface="Courier New"/>
                <a:cs typeface="Courier New"/>
              </a:rPr>
              <a:t>,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8" dirty="0">
                <a:latin typeface="Courier New"/>
                <a:cs typeface="Courier New"/>
              </a:rPr>
              <a:t>10</a:t>
            </a:r>
            <a:r>
              <a:rPr sz="1700" dirty="0">
                <a:latin typeface="Courier New"/>
                <a:cs typeface="Courier New"/>
              </a:rPr>
              <a:t>,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8" dirty="0">
                <a:latin typeface="Courier New"/>
                <a:cs typeface="Courier New"/>
              </a:rPr>
              <a:t>10)</a:t>
            </a:r>
            <a:r>
              <a:rPr sz="1700" dirty="0">
                <a:latin typeface="Courier New"/>
                <a:cs typeface="Courier New"/>
              </a:rPr>
              <a:t>;</a:t>
            </a:r>
          </a:p>
          <a:p>
            <a:pPr marL="313968">
              <a:lnSpc>
                <a:spcPts val="1913"/>
              </a:lnSpc>
            </a:pPr>
            <a:r>
              <a:rPr sz="1700" dirty="0">
                <a:latin typeface="Courier New"/>
                <a:cs typeface="Courier New"/>
              </a:rPr>
              <a:t>}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8" dirty="0">
                <a:latin typeface="Courier New"/>
                <a:cs typeface="Courier New"/>
              </a:rPr>
              <a:t>els</a:t>
            </a:r>
            <a:r>
              <a:rPr sz="1700" dirty="0">
                <a:latin typeface="Courier New"/>
                <a:cs typeface="Courier New"/>
              </a:rPr>
              <a:t>e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{</a:t>
            </a:r>
          </a:p>
          <a:p>
            <a:pPr marL="621149">
              <a:lnSpc>
                <a:spcPts val="1913"/>
              </a:lnSpc>
            </a:pPr>
            <a:r>
              <a:rPr sz="1700" spc="68" dirty="0">
                <a:latin typeface="Courier New"/>
                <a:cs typeface="Courier New"/>
              </a:rPr>
              <a:t>rect(0</a:t>
            </a:r>
            <a:r>
              <a:rPr sz="1700" dirty="0">
                <a:latin typeface="Courier New"/>
                <a:cs typeface="Courier New"/>
              </a:rPr>
              <a:t>,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8" dirty="0">
                <a:latin typeface="Courier New"/>
                <a:cs typeface="Courier New"/>
              </a:rPr>
              <a:t>0</a:t>
            </a:r>
            <a:r>
              <a:rPr sz="1700" dirty="0">
                <a:latin typeface="Courier New"/>
                <a:cs typeface="Courier New"/>
              </a:rPr>
              <a:t>,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8" dirty="0">
                <a:latin typeface="Courier New"/>
                <a:cs typeface="Courier New"/>
              </a:rPr>
              <a:t>10</a:t>
            </a:r>
            <a:r>
              <a:rPr sz="1700" dirty="0">
                <a:latin typeface="Courier New"/>
                <a:cs typeface="Courier New"/>
              </a:rPr>
              <a:t>,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8" dirty="0">
                <a:latin typeface="Courier New"/>
                <a:cs typeface="Courier New"/>
              </a:rPr>
              <a:t>10)</a:t>
            </a:r>
            <a:r>
              <a:rPr sz="1700" dirty="0">
                <a:latin typeface="Courier New"/>
                <a:cs typeface="Courier New"/>
              </a:rPr>
              <a:t>;</a:t>
            </a:r>
          </a:p>
          <a:p>
            <a:pPr marL="313968">
              <a:lnSpc>
                <a:spcPts val="1913"/>
              </a:lnSpc>
            </a:pPr>
            <a:r>
              <a:rPr sz="1700" dirty="0">
                <a:latin typeface="Courier New"/>
                <a:cs typeface="Courier New"/>
              </a:rPr>
              <a:t>}</a:t>
            </a:r>
          </a:p>
          <a:p>
            <a:pPr marL="7144">
              <a:lnSpc>
                <a:spcPts val="1969"/>
              </a:lnSpc>
            </a:pPr>
            <a:r>
              <a:rPr sz="17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7208"/>
            <a:r>
              <a:rPr dirty="0"/>
              <a:t>USER-DEFINED FUNCTION EXAMPLE</a:t>
            </a:r>
          </a:p>
        </p:txBody>
      </p:sp>
    </p:spTree>
    <p:extLst>
      <p:ext uri="{BB962C8B-B14F-4D97-AF65-F5344CB8AC3E}">
        <p14:creationId xmlns:p14="http://schemas.microsoft.com/office/powerpoint/2010/main" val="4248363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21951" algn="ctr"/>
            <a:r>
              <a:rPr lang="zh-CN" altLang="en-US" dirty="0" smtClean="0"/>
              <a:t>有返回值的</a:t>
            </a:r>
            <a:r>
              <a:rPr lang="en-US" altLang="zh-CN" dirty="0" smtClean="0"/>
              <a:t>function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dirty="0" smtClean="0"/>
              <a:t>FUNCTION </a:t>
            </a:r>
            <a:r>
              <a:rPr dirty="0"/>
              <a:t>RETURN TYPES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7238" y="1505085"/>
            <a:ext cx="4192680" cy="2729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z="1700" dirty="0">
                <a:latin typeface="Times New Roman"/>
                <a:cs typeface="Times New Roman"/>
              </a:rPr>
              <a:t>Functions sometimes return a value</a:t>
            </a:r>
            <a:r>
              <a:rPr sz="1700" dirty="0" smtClean="0">
                <a:latin typeface="Times New Roman"/>
                <a:cs typeface="Times New Roman"/>
              </a:rPr>
              <a:t>.</a:t>
            </a:r>
            <a:endParaRPr sz="1500" dirty="0">
              <a:latin typeface="Times New Roman"/>
              <a:cs typeface="Times New Roman"/>
            </a:endParaRPr>
          </a:p>
          <a:p>
            <a:pPr marL="7144">
              <a:lnSpc>
                <a:spcPts val="1969"/>
              </a:lnSpc>
            </a:pPr>
            <a:r>
              <a:rPr sz="1700" dirty="0">
                <a:latin typeface="Times New Roman"/>
                <a:cs typeface="Times New Roman"/>
              </a:rPr>
              <a:t>In Processing the return type, which</a:t>
            </a:r>
          </a:p>
          <a:p>
            <a:pPr marL="7144" marR="133588">
              <a:lnSpc>
                <a:spcPts val="1913"/>
              </a:lnSpc>
              <a:spcBef>
                <a:spcPts val="101"/>
              </a:spcBef>
            </a:pPr>
            <a:r>
              <a:rPr sz="1700" dirty="0">
                <a:latin typeface="Times New Roman"/>
                <a:cs typeface="Times New Roman"/>
              </a:rPr>
              <a:t>represents the type of value that will be returned, must be defined</a:t>
            </a:r>
            <a:r>
              <a:rPr sz="1700" dirty="0" smtClean="0">
                <a:latin typeface="Times New Roman"/>
                <a:cs typeface="Times New Roman"/>
              </a:rPr>
              <a:t>.</a:t>
            </a:r>
            <a:endParaRPr sz="1700" dirty="0">
              <a:latin typeface="Times New Roman"/>
              <a:cs typeface="Times New Roman"/>
            </a:endParaRPr>
          </a:p>
          <a:p>
            <a:pPr marL="7144" marR="152876">
              <a:lnSpc>
                <a:spcPts val="1913"/>
              </a:lnSpc>
            </a:pPr>
            <a:r>
              <a:rPr sz="1700" dirty="0">
                <a:latin typeface="Times New Roman"/>
                <a:cs typeface="Times New Roman"/>
              </a:rPr>
              <a:t>Return types match established variable types, such as boolean, int, char, </a:t>
            </a:r>
            <a:r>
              <a:rPr sz="1700" dirty="0" smtClean="0">
                <a:latin typeface="Times New Roman"/>
                <a:cs typeface="Times New Roman"/>
              </a:rPr>
              <a:t>etc.Use </a:t>
            </a:r>
            <a:r>
              <a:rPr sz="1700" dirty="0">
                <a:latin typeface="Times New Roman"/>
                <a:cs typeface="Times New Roman"/>
              </a:rPr>
              <a:t>the word return inside the function to return a value</a:t>
            </a:r>
            <a:r>
              <a:rPr sz="1700" dirty="0" smtClean="0">
                <a:latin typeface="Times New Roman"/>
                <a:cs typeface="Times New Roman"/>
              </a:rPr>
              <a:t>.</a:t>
            </a:r>
            <a:endParaRPr lang="en-US" sz="1700" dirty="0" smtClean="0">
              <a:latin typeface="Times New Roman"/>
              <a:cs typeface="Times New Roman"/>
            </a:endParaRPr>
          </a:p>
          <a:p>
            <a:pPr marL="7144" marR="152876">
              <a:lnSpc>
                <a:spcPts val="1913"/>
              </a:lnSpc>
            </a:pPr>
            <a:endParaRPr lang="en-US" sz="1700" dirty="0" smtClean="0">
              <a:latin typeface="Times New Roman"/>
              <a:cs typeface="Times New Roman"/>
            </a:endParaRPr>
          </a:p>
          <a:p>
            <a:pPr marL="7144" marR="2858">
              <a:lnSpc>
                <a:spcPts val="1913"/>
              </a:lnSpc>
            </a:pPr>
            <a:r>
              <a:rPr lang="zh-CN" altLang="en-US" dirty="0" smtClean="0">
                <a:latin typeface="Times New Roman"/>
                <a:cs typeface="Times New Roman"/>
              </a:rPr>
              <a:t>很多</a:t>
            </a:r>
            <a:r>
              <a:rPr lang="en-US" altLang="zh-CN" dirty="0" smtClean="0">
                <a:latin typeface="Times New Roman"/>
                <a:cs typeface="Times New Roman"/>
              </a:rPr>
              <a:t>function</a:t>
            </a:r>
            <a:r>
              <a:rPr lang="zh-CN" altLang="en-US" dirty="0" smtClean="0">
                <a:latin typeface="Times New Roman"/>
                <a:cs typeface="Times New Roman"/>
              </a:rPr>
              <a:t>比如</a:t>
            </a:r>
            <a:r>
              <a:rPr lang="en-US" altLang="zh-CN" dirty="0" smtClean="0">
                <a:latin typeface="Times New Roman"/>
                <a:cs typeface="Times New Roman"/>
              </a:rPr>
              <a:t>random</a:t>
            </a:r>
            <a:r>
              <a:rPr lang="zh-CN" altLang="en-US" dirty="0" smtClean="0">
                <a:latin typeface="Times New Roman"/>
                <a:cs typeface="Times New Roman"/>
              </a:rPr>
              <a:t>（），</a:t>
            </a:r>
            <a:r>
              <a:rPr lang="en-US" altLang="zh-CN" dirty="0" smtClean="0">
                <a:latin typeface="Times New Roman"/>
                <a:cs typeface="Times New Roman"/>
              </a:rPr>
              <a:t>map</a:t>
            </a:r>
            <a:r>
              <a:rPr lang="zh-CN" altLang="en-US" dirty="0" smtClean="0">
                <a:latin typeface="Times New Roman"/>
                <a:cs typeface="Times New Roman"/>
              </a:rPr>
              <a:t>（）都是有返回值的，自定义有返回值的</a:t>
            </a:r>
            <a:r>
              <a:rPr lang="en-US" altLang="zh-CN" dirty="0" smtClean="0">
                <a:latin typeface="Times New Roman"/>
                <a:cs typeface="Times New Roman"/>
              </a:rPr>
              <a:t>function</a:t>
            </a:r>
            <a:r>
              <a:rPr lang="zh-CN" altLang="en-US" dirty="0" smtClean="0">
                <a:latin typeface="Times New Roman"/>
                <a:cs typeface="Times New Roman"/>
              </a:rPr>
              <a:t>需要指定返回值的变量类型，代码中以</a:t>
            </a:r>
            <a:r>
              <a:rPr lang="en-US" altLang="zh-CN" dirty="0" smtClean="0">
                <a:latin typeface="Times New Roman"/>
                <a:cs typeface="Times New Roman"/>
              </a:rPr>
              <a:t>return </a:t>
            </a:r>
            <a:r>
              <a:rPr lang="zh-CN" altLang="en-US" dirty="0" smtClean="0">
                <a:latin typeface="Times New Roman"/>
                <a:cs typeface="Times New Roman"/>
              </a:rPr>
              <a:t>作为关键词返回结果变量</a:t>
            </a:r>
            <a:endParaRPr dirty="0">
              <a:latin typeface="Times New Roman"/>
              <a:cs typeface="Times New Roman"/>
            </a:endParaRPr>
          </a:p>
        </p:txBody>
      </p:sp>
      <p:pic>
        <p:nvPicPr>
          <p:cNvPr id="5" name="Picture 4" descr="retur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875" y="1590270"/>
            <a:ext cx="2674704" cy="266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13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238" y="1506930"/>
            <a:ext cx="3032165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z="1700" spc="64" dirty="0">
                <a:latin typeface="Courier New"/>
                <a:cs typeface="Courier New"/>
              </a:rPr>
              <a:t>in</a:t>
            </a:r>
            <a:r>
              <a:rPr sz="1700" dirty="0">
                <a:latin typeface="Courier New"/>
                <a:cs typeface="Courier New"/>
              </a:rPr>
              <a:t>t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4" dirty="0">
                <a:latin typeface="Courier New"/>
                <a:cs typeface="Courier New"/>
              </a:rPr>
              <a:t>addThisAndThat(int</a:t>
            </a:r>
            <a:endParaRPr sz="1700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2411" y="1506930"/>
            <a:ext cx="1514832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z="1700" spc="64" dirty="0">
                <a:latin typeface="Courier New"/>
                <a:cs typeface="Courier New"/>
              </a:rPr>
              <a:t>a</a:t>
            </a:r>
            <a:r>
              <a:rPr sz="1700" dirty="0">
                <a:latin typeface="Courier New"/>
                <a:cs typeface="Courier New"/>
              </a:rPr>
              <a:t>,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4" dirty="0">
                <a:latin typeface="Courier New"/>
                <a:cs typeface="Courier New"/>
              </a:rPr>
              <a:t>in</a:t>
            </a:r>
            <a:r>
              <a:rPr sz="1700" dirty="0">
                <a:latin typeface="Courier New"/>
                <a:cs typeface="Courier New"/>
              </a:rPr>
              <a:t>t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4" dirty="0">
                <a:latin typeface="Courier New"/>
                <a:cs typeface="Courier New"/>
              </a:rPr>
              <a:t>b</a:t>
            </a:r>
            <a:r>
              <a:rPr sz="1700" dirty="0">
                <a:latin typeface="Courier New"/>
                <a:cs typeface="Courier New"/>
              </a:rPr>
              <a:t>)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{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7237" y="1749817"/>
            <a:ext cx="3992642" cy="1242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968">
              <a:lnSpc>
                <a:spcPts val="1969"/>
              </a:lnSpc>
            </a:pPr>
            <a:r>
              <a:rPr sz="1700" spc="68" dirty="0">
                <a:latin typeface="Courier New"/>
                <a:cs typeface="Courier New"/>
              </a:rPr>
              <a:t>retur</a:t>
            </a:r>
            <a:r>
              <a:rPr sz="1700" dirty="0">
                <a:latin typeface="Courier New"/>
                <a:cs typeface="Courier New"/>
              </a:rPr>
              <a:t>n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a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+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8" dirty="0">
                <a:latin typeface="Courier New"/>
                <a:cs typeface="Courier New"/>
              </a:rPr>
              <a:t>b</a:t>
            </a:r>
            <a:r>
              <a:rPr sz="1700" dirty="0">
                <a:latin typeface="Courier New"/>
                <a:cs typeface="Courier New"/>
              </a:rPr>
              <a:t>;</a:t>
            </a:r>
          </a:p>
          <a:p>
            <a:pPr marL="7144">
              <a:lnSpc>
                <a:spcPts val="1913"/>
              </a:lnSpc>
            </a:pPr>
            <a:r>
              <a:rPr sz="1700" dirty="0" smtClean="0">
                <a:latin typeface="Courier New"/>
                <a:cs typeface="Courier New"/>
              </a:rPr>
              <a:t>}</a:t>
            </a:r>
            <a:endParaRPr lang="en-US" sz="1700" dirty="0" smtClean="0">
              <a:latin typeface="Courier New"/>
              <a:cs typeface="Courier New"/>
            </a:endParaRPr>
          </a:p>
          <a:p>
            <a:pPr marL="7144">
              <a:lnSpc>
                <a:spcPts val="1913"/>
              </a:lnSpc>
            </a:pPr>
            <a:endParaRPr lang="en-US" sz="1700" dirty="0">
              <a:latin typeface="Courier New"/>
              <a:cs typeface="Courier New"/>
            </a:endParaRPr>
          </a:p>
          <a:p>
            <a:pPr marL="7144">
              <a:lnSpc>
                <a:spcPts val="1913"/>
              </a:lnSpc>
            </a:pPr>
            <a:endParaRPr sz="1700" dirty="0">
              <a:latin typeface="Courier New"/>
              <a:cs typeface="Courier New"/>
            </a:endParaRPr>
          </a:p>
          <a:p>
            <a:pPr marL="7144">
              <a:lnSpc>
                <a:spcPts val="1969"/>
              </a:lnSpc>
            </a:pPr>
            <a:r>
              <a:rPr sz="1700" spc="64" dirty="0">
                <a:latin typeface="Courier New"/>
                <a:cs typeface="Courier New"/>
              </a:rPr>
              <a:t>in</a:t>
            </a:r>
            <a:r>
              <a:rPr sz="1700" dirty="0">
                <a:latin typeface="Courier New"/>
                <a:cs typeface="Courier New"/>
              </a:rPr>
              <a:t>t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c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=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4" dirty="0">
                <a:latin typeface="Courier New"/>
                <a:cs typeface="Courier New"/>
              </a:rPr>
              <a:t>addThisAndThat(1</a:t>
            </a:r>
            <a:r>
              <a:rPr sz="1700" dirty="0">
                <a:latin typeface="Courier New"/>
                <a:cs typeface="Courier New"/>
              </a:rPr>
              <a:t>,</a:t>
            </a:r>
            <a:r>
              <a:rPr sz="1700" spc="138" dirty="0">
                <a:latin typeface="Courier New"/>
                <a:cs typeface="Courier New"/>
              </a:rPr>
              <a:t> </a:t>
            </a:r>
            <a:r>
              <a:rPr sz="1700" spc="68" dirty="0">
                <a:latin typeface="Courier New"/>
                <a:cs typeface="Courier New"/>
              </a:rPr>
              <a:t>1);</a:t>
            </a:r>
            <a:endParaRPr sz="17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5490"/>
            <a:r>
              <a:rPr dirty="0"/>
              <a:t>FUNCTION RETURN EXAMPLE</a:t>
            </a:r>
          </a:p>
        </p:txBody>
      </p:sp>
    </p:spTree>
    <p:extLst>
      <p:ext uri="{BB962C8B-B14F-4D97-AF65-F5344CB8AC3E}">
        <p14:creationId xmlns:p14="http://schemas.microsoft.com/office/powerpoint/2010/main" val="191018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5033"/>
            <a:r>
              <a:rPr dirty="0"/>
              <a:t>VOID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7237" y="1505085"/>
            <a:ext cx="3211116" cy="1965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 marR="2858">
              <a:lnSpc>
                <a:spcPts val="1913"/>
              </a:lnSpc>
            </a:pPr>
            <a:r>
              <a:rPr sz="1700" dirty="0">
                <a:latin typeface="Times New Roman"/>
                <a:cs typeface="Times New Roman"/>
              </a:rPr>
              <a:t>Functions that do not return a value have a return type of void</a:t>
            </a:r>
            <a:r>
              <a:rPr sz="1700" dirty="0" smtClean="0">
                <a:latin typeface="Times New Roman"/>
                <a:cs typeface="Times New Roman"/>
              </a:rPr>
              <a:t>.</a:t>
            </a:r>
            <a:endParaRPr lang="en-US" sz="1700" dirty="0" smtClean="0">
              <a:latin typeface="Times New Roman"/>
              <a:cs typeface="Times New Roman"/>
            </a:endParaRPr>
          </a:p>
          <a:p>
            <a:pPr marL="7144" marR="2858">
              <a:lnSpc>
                <a:spcPts val="1913"/>
              </a:lnSpc>
            </a:pPr>
            <a:endParaRPr lang="en-US" sz="1700" dirty="0" smtClean="0">
              <a:latin typeface="Times New Roman"/>
              <a:cs typeface="Times New Roman"/>
            </a:endParaRPr>
          </a:p>
          <a:p>
            <a:pPr marL="7144" marR="2858">
              <a:lnSpc>
                <a:spcPts val="1913"/>
              </a:lnSpc>
            </a:pPr>
            <a:endParaRPr lang="en-US" sz="1700" dirty="0">
              <a:latin typeface="Times New Roman"/>
              <a:cs typeface="Times New Roman"/>
            </a:endParaRPr>
          </a:p>
          <a:p>
            <a:pPr marL="7144" marR="2858">
              <a:lnSpc>
                <a:spcPts val="1913"/>
              </a:lnSpc>
            </a:pPr>
            <a:endParaRPr lang="en-US" sz="1700" dirty="0" smtClean="0">
              <a:latin typeface="Times New Roman"/>
              <a:cs typeface="Times New Roman"/>
            </a:endParaRPr>
          </a:p>
          <a:p>
            <a:pPr marL="7144" marR="2858">
              <a:lnSpc>
                <a:spcPts val="1913"/>
              </a:lnSpc>
            </a:pPr>
            <a:endParaRPr lang="en-US" sz="1700" dirty="0">
              <a:latin typeface="Times New Roman"/>
              <a:cs typeface="Times New Roman"/>
            </a:endParaRPr>
          </a:p>
          <a:p>
            <a:pPr marL="7144" marR="2858">
              <a:lnSpc>
                <a:spcPts val="1913"/>
              </a:lnSpc>
            </a:pPr>
            <a:r>
              <a:rPr lang="zh-CN" altLang="en-US" sz="1700" dirty="0" smtClean="0">
                <a:latin typeface="Times New Roman"/>
                <a:cs typeface="Times New Roman"/>
              </a:rPr>
              <a:t>没有返回值的</a:t>
            </a:r>
            <a:r>
              <a:rPr lang="en-US" altLang="zh-CN" sz="1700" dirty="0" smtClean="0">
                <a:latin typeface="Times New Roman"/>
                <a:cs typeface="Times New Roman"/>
              </a:rPr>
              <a:t>function</a:t>
            </a:r>
            <a:r>
              <a:rPr lang="zh-CN" altLang="en-US" sz="1700" dirty="0" smtClean="0">
                <a:latin typeface="Times New Roman"/>
                <a:cs typeface="Times New Roman"/>
              </a:rPr>
              <a:t>用</a:t>
            </a:r>
            <a:r>
              <a:rPr lang="en-US" altLang="zh-CN" sz="1700" dirty="0" smtClean="0">
                <a:latin typeface="Times New Roman"/>
                <a:cs typeface="Times New Roman"/>
              </a:rPr>
              <a:t>VOID</a:t>
            </a:r>
            <a:r>
              <a:rPr lang="zh-CN" altLang="en-US" sz="1700" dirty="0" smtClean="0">
                <a:latin typeface="Times New Roman"/>
                <a:cs typeface="Times New Roman"/>
              </a:rPr>
              <a:t>关键词</a:t>
            </a:r>
            <a:endParaRPr sz="1700" dirty="0">
              <a:latin typeface="Times New Roman"/>
              <a:cs typeface="Times New Roman"/>
            </a:endParaRPr>
          </a:p>
        </p:txBody>
      </p:sp>
      <p:pic>
        <p:nvPicPr>
          <p:cNvPr id="5" name="Picture 4" descr="voi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969" y="1505085"/>
            <a:ext cx="3830330" cy="20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52362"/>
            <a:r>
              <a:rPr dirty="0"/>
              <a:t>CALLING 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7237" y="1505085"/>
            <a:ext cx="4192681" cy="2455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 marR="223957">
              <a:lnSpc>
                <a:spcPts val="1913"/>
              </a:lnSpc>
            </a:pPr>
            <a:r>
              <a:rPr sz="1700" dirty="0">
                <a:latin typeface="Times New Roman"/>
                <a:cs typeface="Times New Roman"/>
              </a:rPr>
              <a:t>To call a function type it’s name followed by open and closed parentheses</a:t>
            </a:r>
            <a:r>
              <a:rPr sz="1700" dirty="0" smtClean="0">
                <a:latin typeface="Times New Roman"/>
                <a:cs typeface="Times New Roman"/>
              </a:rPr>
              <a:t>.</a:t>
            </a:r>
            <a:endParaRPr sz="1700" dirty="0">
              <a:latin typeface="Times New Roman"/>
              <a:cs typeface="Times New Roman"/>
            </a:endParaRPr>
          </a:p>
          <a:p>
            <a:pPr marL="7144" marR="2858">
              <a:lnSpc>
                <a:spcPts val="1913"/>
              </a:lnSpc>
            </a:pPr>
            <a:r>
              <a:rPr sz="1700" dirty="0">
                <a:latin typeface="Times New Roman"/>
                <a:cs typeface="Times New Roman"/>
              </a:rPr>
              <a:t>Include any arguments, if necessary, within the parenthesis</a:t>
            </a:r>
            <a:r>
              <a:rPr sz="1700" dirty="0" smtClean="0">
                <a:latin typeface="Times New Roman"/>
                <a:cs typeface="Times New Roman"/>
              </a:rPr>
              <a:t>.</a:t>
            </a:r>
            <a:endParaRPr sz="1700" dirty="0">
              <a:latin typeface="Times New Roman"/>
              <a:cs typeface="Times New Roman"/>
            </a:endParaRPr>
          </a:p>
          <a:p>
            <a:pPr marL="7144" marR="103227">
              <a:lnSpc>
                <a:spcPts val="1913"/>
              </a:lnSpc>
            </a:pPr>
            <a:r>
              <a:rPr sz="1700" dirty="0">
                <a:latin typeface="Times New Roman"/>
                <a:cs typeface="Times New Roman"/>
              </a:rPr>
              <a:t>You can also store the returned value in a variable</a:t>
            </a:r>
            <a:r>
              <a:rPr sz="1700" dirty="0" smtClean="0">
                <a:latin typeface="Times New Roman"/>
                <a:cs typeface="Times New Roman"/>
              </a:rPr>
              <a:t>.</a:t>
            </a:r>
            <a:endParaRPr lang="en-US" sz="1700" dirty="0" smtClean="0">
              <a:latin typeface="Times New Roman"/>
              <a:cs typeface="Times New Roman"/>
            </a:endParaRPr>
          </a:p>
          <a:p>
            <a:pPr marL="7144" marR="103227">
              <a:lnSpc>
                <a:spcPts val="1913"/>
              </a:lnSpc>
            </a:pPr>
            <a:endParaRPr lang="en-US" sz="1700" dirty="0">
              <a:latin typeface="Times New Roman"/>
              <a:cs typeface="Times New Roman"/>
            </a:endParaRPr>
          </a:p>
          <a:p>
            <a:pPr marL="7144" marR="103227">
              <a:lnSpc>
                <a:spcPts val="1913"/>
              </a:lnSpc>
            </a:pPr>
            <a:r>
              <a:rPr lang="zh-CN" altLang="en-US" sz="1700" dirty="0" smtClean="0">
                <a:latin typeface="Times New Roman"/>
                <a:cs typeface="Times New Roman"/>
              </a:rPr>
              <a:t>调用</a:t>
            </a:r>
            <a:r>
              <a:rPr lang="en-US" altLang="zh-CN" sz="1700" dirty="0" smtClean="0">
                <a:latin typeface="Times New Roman"/>
                <a:cs typeface="Times New Roman"/>
              </a:rPr>
              <a:t>function</a:t>
            </a:r>
            <a:r>
              <a:rPr lang="zh-CN" altLang="en-US" sz="1700" dirty="0" smtClean="0">
                <a:latin typeface="Times New Roman"/>
                <a:cs typeface="Times New Roman"/>
              </a:rPr>
              <a:t>，</a:t>
            </a:r>
            <a:r>
              <a:rPr lang="en-US" altLang="zh-CN" sz="1700" dirty="0" smtClean="0">
                <a:latin typeface="Times New Roman"/>
                <a:cs typeface="Times New Roman"/>
              </a:rPr>
              <a:t> function</a:t>
            </a:r>
            <a:r>
              <a:rPr lang="zh-CN" altLang="en-US" sz="1700" dirty="0" smtClean="0">
                <a:latin typeface="Times New Roman"/>
                <a:cs typeface="Times New Roman"/>
              </a:rPr>
              <a:t>名加上括号和括号中的参量。对有返回值的</a:t>
            </a:r>
            <a:r>
              <a:rPr lang="en-US" altLang="zh-CN" sz="1700" dirty="0" smtClean="0">
                <a:latin typeface="Times New Roman"/>
                <a:cs typeface="Times New Roman"/>
              </a:rPr>
              <a:t>function</a:t>
            </a:r>
            <a:r>
              <a:rPr lang="zh-CN" altLang="en-US" sz="1700" dirty="0" smtClean="0">
                <a:latin typeface="Times New Roman"/>
                <a:cs typeface="Times New Roman"/>
              </a:rPr>
              <a:t>可以将其返回值直接赋值给指定变量。</a:t>
            </a:r>
            <a:endParaRPr sz="1700" dirty="0">
              <a:latin typeface="Times New Roman"/>
              <a:cs typeface="Times New Roman"/>
            </a:endParaRPr>
          </a:p>
        </p:txBody>
      </p:sp>
      <p:pic>
        <p:nvPicPr>
          <p:cNvPr id="5" name="Picture 4" descr="call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420" y="1307984"/>
            <a:ext cx="2970503" cy="297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17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5470"/>
            <a:r>
              <a:rPr dirty="0"/>
              <a:t>CALLING FUNCTIONS 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7237" y="1506930"/>
            <a:ext cx="3992642" cy="7518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>
              <a:lnSpc>
                <a:spcPts val="1969"/>
              </a:lnSpc>
            </a:pPr>
            <a:r>
              <a:rPr sz="1700" spc="64" dirty="0">
                <a:latin typeface="Courier New"/>
                <a:cs typeface="Courier New"/>
              </a:rPr>
              <a:t>drawSomething(false);</a:t>
            </a:r>
            <a:endParaRPr sz="1700">
              <a:latin typeface="Courier New"/>
              <a:cs typeface="Courier New"/>
            </a:endParaRPr>
          </a:p>
          <a:p>
            <a:pPr marL="7144">
              <a:lnSpc>
                <a:spcPts val="1913"/>
              </a:lnSpc>
            </a:pPr>
            <a:r>
              <a:rPr sz="1700" spc="64" dirty="0">
                <a:latin typeface="Courier New"/>
                <a:cs typeface="Courier New"/>
              </a:rPr>
              <a:t>drawTarget(0</a:t>
            </a:r>
            <a:r>
              <a:rPr sz="1700" dirty="0">
                <a:latin typeface="Courier New"/>
                <a:cs typeface="Courier New"/>
              </a:rPr>
              <a:t>,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4" dirty="0">
                <a:latin typeface="Courier New"/>
                <a:cs typeface="Courier New"/>
              </a:rPr>
              <a:t>0</a:t>
            </a:r>
            <a:r>
              <a:rPr sz="1700" dirty="0">
                <a:latin typeface="Courier New"/>
                <a:cs typeface="Courier New"/>
              </a:rPr>
              <a:t>,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4" dirty="0">
                <a:latin typeface="Courier New"/>
                <a:cs typeface="Courier New"/>
              </a:rPr>
              <a:t>100</a:t>
            </a:r>
            <a:r>
              <a:rPr sz="1700" dirty="0">
                <a:latin typeface="Courier New"/>
                <a:cs typeface="Courier New"/>
              </a:rPr>
              <a:t>,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4" dirty="0">
                <a:latin typeface="Courier New"/>
                <a:cs typeface="Courier New"/>
              </a:rPr>
              <a:t>5);</a:t>
            </a:r>
            <a:endParaRPr sz="1700">
              <a:latin typeface="Courier New"/>
              <a:cs typeface="Courier New"/>
            </a:endParaRPr>
          </a:p>
          <a:p>
            <a:pPr marL="7144">
              <a:lnSpc>
                <a:spcPts val="1969"/>
              </a:lnSpc>
            </a:pPr>
            <a:r>
              <a:rPr sz="1700" spc="64" dirty="0">
                <a:latin typeface="Courier New"/>
                <a:cs typeface="Courier New"/>
              </a:rPr>
              <a:t>in</a:t>
            </a:r>
            <a:r>
              <a:rPr sz="1700" dirty="0">
                <a:latin typeface="Courier New"/>
                <a:cs typeface="Courier New"/>
              </a:rPr>
              <a:t>t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x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=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4" dirty="0">
                <a:latin typeface="Courier New"/>
                <a:cs typeface="Courier New"/>
              </a:rPr>
              <a:t>addThisAndThat(4</a:t>
            </a:r>
            <a:r>
              <a:rPr sz="1700" dirty="0">
                <a:latin typeface="Courier New"/>
                <a:cs typeface="Courier New"/>
              </a:rPr>
              <a:t>,</a:t>
            </a:r>
            <a:r>
              <a:rPr sz="1700" spc="138" dirty="0">
                <a:latin typeface="Courier New"/>
                <a:cs typeface="Courier New"/>
              </a:rPr>
              <a:t> </a:t>
            </a:r>
            <a:r>
              <a:rPr sz="1700" spc="68" dirty="0">
                <a:latin typeface="Courier New"/>
                <a:cs typeface="Courier New"/>
              </a:rPr>
              <a:t>7);</a:t>
            </a:r>
            <a:endParaRPr sz="17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00973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0" y="2160477"/>
            <a:ext cx="9144000" cy="353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 algn="ctr"/>
            <a:r>
              <a:rPr sz="2300" dirty="0">
                <a:solidFill>
                  <a:srgbClr val="FFFFFF"/>
                </a:solidFill>
              </a:rPr>
              <a:t>OBJECTS</a:t>
            </a: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74911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9766" y="488811"/>
            <a:ext cx="7184469" cy="353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9291"/>
            <a:r>
              <a:rPr sz="2300" dirty="0"/>
              <a:t>OBJECTS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7238" y="1504053"/>
            <a:ext cx="3429000" cy="3225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 marR="227886">
              <a:lnSpc>
                <a:spcPts val="1913"/>
              </a:lnSpc>
            </a:pPr>
            <a:r>
              <a:rPr b="1" dirty="0">
                <a:latin typeface="Arial"/>
                <a:cs typeface="Arial"/>
              </a:rPr>
              <a:t>Objects are complex customizable data structures within a program</a:t>
            </a:r>
            <a:r>
              <a:rPr b="1" dirty="0" smtClean="0">
                <a:latin typeface="Arial"/>
                <a:cs typeface="Arial"/>
              </a:rPr>
              <a:t>.</a:t>
            </a:r>
            <a:endParaRPr lang="en-US" b="1" dirty="0" smtClean="0">
              <a:latin typeface="Arial"/>
              <a:cs typeface="Arial"/>
            </a:endParaRPr>
          </a:p>
          <a:p>
            <a:pPr marL="7144" marR="227886">
              <a:lnSpc>
                <a:spcPts val="1913"/>
              </a:lnSpc>
            </a:pPr>
            <a:endParaRPr lang="en-US" dirty="0" smtClean="0">
              <a:latin typeface="Arial"/>
              <a:cs typeface="Arial"/>
            </a:endParaRPr>
          </a:p>
          <a:p>
            <a:pPr marL="7144" marR="227886">
              <a:lnSpc>
                <a:spcPts val="1913"/>
              </a:lnSpc>
            </a:pPr>
            <a:endParaRPr dirty="0">
              <a:latin typeface="Arial"/>
              <a:cs typeface="Arial"/>
            </a:endParaRPr>
          </a:p>
          <a:p>
            <a:pPr marL="7144" marR="2858">
              <a:lnSpc>
                <a:spcPts val="1913"/>
              </a:lnSpc>
            </a:pPr>
            <a:r>
              <a:rPr dirty="0">
                <a:latin typeface="Arial"/>
                <a:cs typeface="Arial"/>
              </a:rPr>
              <a:t>Like functions, they are aimed at creating modular, reusable code</a:t>
            </a:r>
            <a:r>
              <a:rPr dirty="0" smtClean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 marL="7144">
              <a:lnSpc>
                <a:spcPts val="1969"/>
              </a:lnSpc>
            </a:pPr>
            <a:r>
              <a:rPr dirty="0">
                <a:latin typeface="Arial"/>
                <a:cs typeface="Arial"/>
              </a:rPr>
              <a:t>However, objects can contain </a:t>
            </a:r>
            <a:r>
              <a:rPr dirty="0" smtClean="0">
                <a:latin typeface="Arial"/>
                <a:cs typeface="Arial"/>
              </a:rPr>
              <a:t>multiple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dirty="0" smtClean="0">
                <a:latin typeface="Arial"/>
                <a:cs typeface="Arial"/>
              </a:rPr>
              <a:t>values </a:t>
            </a:r>
            <a:r>
              <a:rPr dirty="0">
                <a:latin typeface="Arial"/>
                <a:cs typeface="Arial"/>
              </a:rPr>
              <a:t>and even multiple functions within a single structure</a:t>
            </a:r>
            <a:r>
              <a:rPr dirty="0" smtClean="0">
                <a:latin typeface="Arial"/>
                <a:cs typeface="Arial"/>
              </a:rPr>
              <a:t>.</a:t>
            </a:r>
            <a:endParaRPr lang="en-US" dirty="0" smtClean="0">
              <a:latin typeface="Arial"/>
              <a:cs typeface="Arial"/>
            </a:endParaRPr>
          </a:p>
          <a:p>
            <a:pPr marL="7144">
              <a:lnSpc>
                <a:spcPts val="1969"/>
              </a:lnSpc>
            </a:pPr>
            <a:endParaRPr lang="en-US" dirty="0" smtClean="0">
              <a:latin typeface="Arial"/>
              <a:cs typeface="Arial"/>
            </a:endParaRPr>
          </a:p>
          <a:p>
            <a:pPr marL="7144" marR="35004">
              <a:lnSpc>
                <a:spcPts val="1913"/>
              </a:lnSpc>
              <a:spcBef>
                <a:spcPts val="101"/>
              </a:spcBef>
            </a:pPr>
            <a:r>
              <a:rPr lang="en-US" altLang="zh-CN" dirty="0" smtClean="0">
                <a:latin typeface="Arial"/>
                <a:cs typeface="Arial"/>
              </a:rPr>
              <a:t>Object</a:t>
            </a:r>
            <a:r>
              <a:rPr lang="zh-CN" altLang="en-US" dirty="0" smtClean="0">
                <a:latin typeface="Arial"/>
                <a:cs typeface="Arial"/>
              </a:rPr>
              <a:t>和</a:t>
            </a:r>
            <a:r>
              <a:rPr lang="en-US" altLang="zh-CN" dirty="0" smtClean="0">
                <a:latin typeface="Arial"/>
                <a:cs typeface="Arial"/>
              </a:rPr>
              <a:t>function</a:t>
            </a:r>
            <a:r>
              <a:rPr lang="zh-CN" altLang="en-US" dirty="0" smtClean="0">
                <a:latin typeface="Arial"/>
                <a:cs typeface="Arial"/>
              </a:rPr>
              <a:t>的目标一样，目标是将代码模块儿化，重复使用，而</a:t>
            </a:r>
            <a:r>
              <a:rPr lang="en-US" altLang="zh-CN" dirty="0" smtClean="0">
                <a:latin typeface="Arial"/>
                <a:cs typeface="Arial"/>
              </a:rPr>
              <a:t>object</a:t>
            </a:r>
            <a:r>
              <a:rPr lang="zh-CN" altLang="en-US" dirty="0" smtClean="0">
                <a:latin typeface="Arial"/>
                <a:cs typeface="Arial"/>
              </a:rPr>
              <a:t>可以包含多个变量和多个</a:t>
            </a:r>
            <a:r>
              <a:rPr lang="en-US" altLang="zh-CN" dirty="0" smtClean="0">
                <a:latin typeface="Arial"/>
                <a:cs typeface="Arial"/>
              </a:rPr>
              <a:t>function.</a:t>
            </a:r>
          </a:p>
        </p:txBody>
      </p:sp>
      <p:pic>
        <p:nvPicPr>
          <p:cNvPr id="7" name="Picture 6" descr="cla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50" y="1500188"/>
            <a:ext cx="392323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53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" y="488811"/>
            <a:ext cx="9143999" cy="353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0460" algn="ctr"/>
            <a:r>
              <a:rPr sz="2300" dirty="0"/>
              <a:t>OBJECT ORIENTED PROGRAMMING</a:t>
            </a:r>
            <a:r>
              <a:rPr lang="zh-CN" altLang="en-US" sz="2300" dirty="0"/>
              <a:t>｜面向对象编程</a:t>
            </a:r>
            <a:endParaRPr sz="2300" dirty="0"/>
          </a:p>
        </p:txBody>
      </p:sp>
      <p:sp>
        <p:nvSpPr>
          <p:cNvPr id="3" name="object 3"/>
          <p:cNvSpPr txBox="1"/>
          <p:nvPr/>
        </p:nvSpPr>
        <p:spPr>
          <a:xfrm>
            <a:off x="757238" y="1504053"/>
            <a:ext cx="3265765" cy="2231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>
              <a:lnSpc>
                <a:spcPts val="1969"/>
              </a:lnSpc>
            </a:pPr>
            <a:r>
              <a:rPr dirty="0">
                <a:latin typeface="Arial"/>
                <a:cs typeface="Arial"/>
              </a:rPr>
              <a:t>Over time, several approaches </a:t>
            </a:r>
            <a:r>
              <a:rPr dirty="0" smtClean="0">
                <a:latin typeface="Arial"/>
                <a:cs typeface="Arial"/>
              </a:rPr>
              <a:t>or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dirty="0" smtClean="0">
                <a:latin typeface="Arial"/>
                <a:cs typeface="Arial"/>
              </a:rPr>
              <a:t>methodologies </a:t>
            </a:r>
            <a:r>
              <a:rPr dirty="0">
                <a:latin typeface="Arial"/>
                <a:cs typeface="Arial"/>
              </a:rPr>
              <a:t>have developed around the problems of programming, and </a:t>
            </a:r>
            <a:r>
              <a:rPr dirty="0" smtClean="0">
                <a:latin typeface="Arial"/>
                <a:cs typeface="Arial"/>
              </a:rPr>
              <a:t>using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dirty="0" smtClean="0">
                <a:latin typeface="Arial"/>
                <a:cs typeface="Arial"/>
              </a:rPr>
              <a:t>objects </a:t>
            </a:r>
            <a:r>
              <a:rPr dirty="0">
                <a:latin typeface="Arial"/>
                <a:cs typeface="Arial"/>
              </a:rPr>
              <a:t>is one such approach</a:t>
            </a:r>
            <a:r>
              <a:rPr dirty="0" smtClean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 marL="7144" marR="2858">
              <a:lnSpc>
                <a:spcPts val="1913"/>
              </a:lnSpc>
            </a:pPr>
            <a:r>
              <a:rPr dirty="0">
                <a:latin typeface="Arial"/>
                <a:cs typeface="Arial"/>
              </a:rPr>
              <a:t>Programming with objects is called Object Oriented Programming (OOP)</a:t>
            </a:r>
            <a:r>
              <a:rPr dirty="0" smtClean="0">
                <a:latin typeface="Arial"/>
                <a:cs typeface="Arial"/>
              </a:rPr>
              <a:t>.</a:t>
            </a:r>
            <a:endParaRPr lang="en-US" dirty="0" smtClean="0">
              <a:latin typeface="Arial"/>
              <a:cs typeface="Arial"/>
            </a:endParaRPr>
          </a:p>
          <a:p>
            <a:pPr marL="7144" marR="2858">
              <a:lnSpc>
                <a:spcPts val="1913"/>
              </a:lnSpc>
            </a:pPr>
            <a:endParaRPr lang="en-US" dirty="0" smtClean="0">
              <a:latin typeface="Arial"/>
              <a:cs typeface="Arial"/>
            </a:endParaRPr>
          </a:p>
          <a:p>
            <a:pPr marL="7144" marR="2858">
              <a:lnSpc>
                <a:spcPts val="1913"/>
              </a:lnSpc>
            </a:pPr>
            <a:r>
              <a:rPr lang="zh-CN" altLang="en-US" dirty="0" smtClean="0">
                <a:latin typeface="Arial"/>
                <a:cs typeface="Arial"/>
              </a:rPr>
              <a:t>使用</a:t>
            </a:r>
            <a:r>
              <a:rPr lang="en-US" altLang="zh-CN" dirty="0" smtClean="0">
                <a:latin typeface="Arial"/>
                <a:cs typeface="Arial"/>
              </a:rPr>
              <a:t>object</a:t>
            </a:r>
            <a:r>
              <a:rPr lang="zh-CN" altLang="en-US" dirty="0" smtClean="0">
                <a:latin typeface="Arial"/>
                <a:cs typeface="Arial"/>
              </a:rPr>
              <a:t>的编程被称作：面向对象编程</a:t>
            </a:r>
            <a:endParaRPr lang="en-US" altLang="zh-CN" dirty="0" smtClean="0">
              <a:latin typeface="Arial"/>
              <a:cs typeface="Arial"/>
            </a:endParaRPr>
          </a:p>
          <a:p>
            <a:pPr marL="7144" marR="2858">
              <a:lnSpc>
                <a:spcPts val="1913"/>
              </a:lnSpc>
            </a:pPr>
            <a:endParaRPr dirty="0">
              <a:latin typeface="Arial"/>
              <a:cs typeface="Arial"/>
            </a:endParaRPr>
          </a:p>
        </p:txBody>
      </p:sp>
      <p:pic>
        <p:nvPicPr>
          <p:cNvPr id="7" name="Picture 6" descr="oo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134" y="1532988"/>
            <a:ext cx="4189568" cy="278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57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9766" y="488811"/>
            <a:ext cx="7184469" cy="353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63572"/>
            <a:r>
              <a:rPr sz="2300" dirty="0"/>
              <a:t>CLASSES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7237" y="1504053"/>
            <a:ext cx="3386138" cy="342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 marR="147161">
              <a:lnSpc>
                <a:spcPts val="1913"/>
              </a:lnSpc>
            </a:pPr>
            <a:r>
              <a:rPr dirty="0">
                <a:latin typeface="Arial"/>
                <a:cs typeface="Arial"/>
              </a:rPr>
              <a:t>In Processing and many other languages objects are instances of classes</a:t>
            </a:r>
            <a:r>
              <a:rPr dirty="0" smtClean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 marL="7144" marR="125016">
              <a:lnSpc>
                <a:spcPts val="1913"/>
              </a:lnSpc>
            </a:pPr>
            <a:r>
              <a:rPr dirty="0">
                <a:latin typeface="Arial"/>
                <a:cs typeface="Arial"/>
              </a:rPr>
              <a:t>A class is a grouping of related data and subroutines</a:t>
            </a:r>
            <a:r>
              <a:rPr dirty="0" smtClean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 marL="7144" marR="178951">
              <a:lnSpc>
                <a:spcPts val="1913"/>
              </a:lnSpc>
            </a:pPr>
            <a:r>
              <a:rPr dirty="0">
                <a:latin typeface="Arial"/>
                <a:cs typeface="Arial"/>
              </a:rPr>
              <a:t>Think of a class as a design or blueprint </a:t>
            </a:r>
            <a:r>
              <a:rPr dirty="0" smtClean="0">
                <a:latin typeface="Arial"/>
                <a:cs typeface="Arial"/>
              </a:rPr>
              <a:t>for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dirty="0" smtClean="0">
                <a:latin typeface="Arial"/>
                <a:cs typeface="Arial"/>
              </a:rPr>
              <a:t>something </a:t>
            </a:r>
            <a:r>
              <a:rPr dirty="0">
                <a:latin typeface="Arial"/>
                <a:cs typeface="Arial"/>
              </a:rPr>
              <a:t>and the object as </a:t>
            </a:r>
            <a:r>
              <a:rPr dirty="0" smtClean="0">
                <a:latin typeface="Arial"/>
                <a:cs typeface="Arial"/>
              </a:rPr>
              <a:t>the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dirty="0" smtClean="0">
                <a:latin typeface="Arial"/>
                <a:cs typeface="Arial"/>
              </a:rPr>
              <a:t>instance </a:t>
            </a:r>
            <a:r>
              <a:rPr dirty="0">
                <a:latin typeface="Arial"/>
                <a:cs typeface="Arial"/>
              </a:rPr>
              <a:t>or execution of that class</a:t>
            </a:r>
            <a:r>
              <a:rPr dirty="0" smtClean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 marL="7144" marR="2858">
              <a:lnSpc>
                <a:spcPts val="1913"/>
              </a:lnSpc>
            </a:pPr>
            <a:r>
              <a:rPr dirty="0">
                <a:latin typeface="Arial"/>
                <a:cs typeface="Arial"/>
              </a:rPr>
              <a:t>A class is like a cookie cutter. Objects are the cookies made by a class</a:t>
            </a:r>
            <a:r>
              <a:rPr dirty="0" smtClean="0">
                <a:latin typeface="Arial"/>
                <a:cs typeface="Arial"/>
              </a:rPr>
              <a:t>.</a:t>
            </a:r>
            <a:endParaRPr lang="en-US" dirty="0" smtClean="0">
              <a:latin typeface="Arial"/>
              <a:cs typeface="Arial"/>
            </a:endParaRPr>
          </a:p>
          <a:p>
            <a:pPr marL="7144" marR="2858">
              <a:lnSpc>
                <a:spcPts val="1913"/>
              </a:lnSpc>
            </a:pPr>
            <a:endParaRPr lang="en-US" dirty="0">
              <a:latin typeface="Arial"/>
              <a:cs typeface="Arial"/>
            </a:endParaRPr>
          </a:p>
          <a:p>
            <a:pPr marL="7144" marR="2858">
              <a:lnSpc>
                <a:spcPts val="1913"/>
              </a:lnSpc>
            </a:pPr>
            <a:r>
              <a:rPr lang="zh-CN" altLang="en-US" dirty="0" smtClean="0">
                <a:latin typeface="Arial"/>
                <a:cs typeface="Arial"/>
              </a:rPr>
              <a:t>在</a:t>
            </a:r>
            <a:r>
              <a:rPr lang="en-US" altLang="zh-CN" dirty="0" smtClean="0">
                <a:latin typeface="Arial"/>
                <a:cs typeface="Arial"/>
              </a:rPr>
              <a:t>Processing</a:t>
            </a:r>
            <a:r>
              <a:rPr lang="zh-CN" altLang="en-US" dirty="0" smtClean="0">
                <a:latin typeface="Arial"/>
                <a:cs typeface="Arial"/>
              </a:rPr>
              <a:t>和很多其他语言中，</a:t>
            </a:r>
            <a:r>
              <a:rPr lang="en-US" altLang="zh-CN" dirty="0" smtClean="0">
                <a:latin typeface="Arial"/>
                <a:cs typeface="Arial"/>
              </a:rPr>
              <a:t>object</a:t>
            </a:r>
            <a:r>
              <a:rPr lang="zh-CN" altLang="en-US" dirty="0" smtClean="0">
                <a:latin typeface="Arial"/>
                <a:cs typeface="Arial"/>
              </a:rPr>
              <a:t>是</a:t>
            </a:r>
            <a:r>
              <a:rPr lang="en-US" altLang="zh-CN" dirty="0" smtClean="0">
                <a:latin typeface="Arial"/>
                <a:cs typeface="Arial"/>
              </a:rPr>
              <a:t>Class</a:t>
            </a:r>
            <a:r>
              <a:rPr lang="zh-CN" altLang="en-US" dirty="0" smtClean="0">
                <a:latin typeface="Arial"/>
                <a:cs typeface="Arial"/>
              </a:rPr>
              <a:t>的</a:t>
            </a:r>
            <a:r>
              <a:rPr lang="en-US" altLang="zh-CN" dirty="0" smtClean="0">
                <a:latin typeface="Arial"/>
                <a:cs typeface="Arial"/>
              </a:rPr>
              <a:t>instance</a:t>
            </a:r>
            <a:endParaRPr lang="en-US" altLang="zh-CN" dirty="0">
              <a:latin typeface="Arial"/>
              <a:cs typeface="Arial"/>
            </a:endParaRPr>
          </a:p>
          <a:p>
            <a:pPr marL="7144" marR="2858">
              <a:lnSpc>
                <a:spcPts val="1913"/>
              </a:lnSpc>
            </a:pPr>
            <a:r>
              <a:rPr lang="en-US" altLang="zh-CN" dirty="0" smtClean="0">
                <a:latin typeface="Arial"/>
                <a:cs typeface="Arial"/>
              </a:rPr>
              <a:t>Instance</a:t>
            </a:r>
            <a:r>
              <a:rPr lang="zh-CN" altLang="en-US" dirty="0" smtClean="0">
                <a:latin typeface="Arial"/>
                <a:cs typeface="Arial"/>
              </a:rPr>
              <a:t>：示例，个例，特例</a:t>
            </a:r>
            <a:endParaRPr lang="en-US" altLang="zh-CN" dirty="0" smtClean="0">
              <a:latin typeface="Arial"/>
              <a:cs typeface="Arial"/>
            </a:endParaRPr>
          </a:p>
          <a:p>
            <a:pPr marL="7144" marR="2858">
              <a:lnSpc>
                <a:spcPts val="1913"/>
              </a:lnSpc>
            </a:pPr>
            <a:endParaRPr dirty="0">
              <a:latin typeface="Arial"/>
              <a:cs typeface="Arial"/>
            </a:endParaRPr>
          </a:p>
        </p:txBody>
      </p:sp>
      <p:pic>
        <p:nvPicPr>
          <p:cNvPr id="7" name="Picture 6" descr="cla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50" y="1500188"/>
            <a:ext cx="392323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85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0" y="2157619"/>
            <a:ext cx="9144000" cy="630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 algn="ctr"/>
            <a:r>
              <a:rPr sz="4100" dirty="0">
                <a:solidFill>
                  <a:srgbClr val="FFFFFF"/>
                </a:solidFill>
              </a:rPr>
              <a:t>FUNCTIONS</a:t>
            </a:r>
            <a:endParaRPr sz="4100" dirty="0"/>
          </a:p>
        </p:txBody>
      </p:sp>
    </p:spTree>
    <p:extLst>
      <p:ext uri="{BB962C8B-B14F-4D97-AF65-F5344CB8AC3E}">
        <p14:creationId xmlns:p14="http://schemas.microsoft.com/office/powerpoint/2010/main" val="3751862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9766" y="488811"/>
            <a:ext cx="7184469" cy="353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9010"/>
            <a:r>
              <a:rPr sz="2300" dirty="0"/>
              <a:t>FIELDS (VARIABLES &amp; CONSTANTS)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7238" y="1504053"/>
            <a:ext cx="3318986" cy="3205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>
              <a:lnSpc>
                <a:spcPts val="1969"/>
              </a:lnSpc>
            </a:pPr>
            <a:r>
              <a:rPr dirty="0">
                <a:latin typeface="Arial"/>
                <a:cs typeface="Arial"/>
              </a:rPr>
              <a:t>A variable or constant that is </a:t>
            </a:r>
            <a:r>
              <a:rPr dirty="0" smtClean="0">
                <a:latin typeface="Arial"/>
                <a:cs typeface="Arial"/>
              </a:rPr>
              <a:t>defined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dirty="0" smtClean="0">
                <a:latin typeface="Arial"/>
                <a:cs typeface="Arial"/>
              </a:rPr>
              <a:t>within </a:t>
            </a:r>
            <a:r>
              <a:rPr dirty="0">
                <a:latin typeface="Arial"/>
                <a:cs typeface="Arial"/>
              </a:rPr>
              <a:t>a class is called a field in processing and Java</a:t>
            </a:r>
            <a:r>
              <a:rPr dirty="0" smtClean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 marL="7144" marR="229672">
              <a:lnSpc>
                <a:spcPts val="1913"/>
              </a:lnSpc>
            </a:pPr>
            <a:r>
              <a:rPr dirty="0">
                <a:latin typeface="Arial"/>
                <a:cs typeface="Arial"/>
              </a:rPr>
              <a:t>Some other languages refer to fields as properties</a:t>
            </a:r>
            <a:r>
              <a:rPr dirty="0" smtClean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 marL="7144" marR="2858">
              <a:lnSpc>
                <a:spcPts val="1913"/>
              </a:lnSpc>
            </a:pPr>
            <a:r>
              <a:rPr dirty="0">
                <a:latin typeface="Arial"/>
                <a:cs typeface="Arial"/>
              </a:rPr>
              <a:t>Fields should be closely related to the class and its purpose within your program</a:t>
            </a:r>
            <a:r>
              <a:rPr dirty="0" smtClean="0">
                <a:latin typeface="Arial"/>
                <a:cs typeface="Arial"/>
              </a:rPr>
              <a:t>.</a:t>
            </a:r>
            <a:endParaRPr lang="en-US" dirty="0" smtClean="0">
              <a:latin typeface="Arial"/>
              <a:cs typeface="Arial"/>
            </a:endParaRPr>
          </a:p>
          <a:p>
            <a:pPr marL="7144" marR="2858">
              <a:lnSpc>
                <a:spcPts val="1913"/>
              </a:lnSpc>
            </a:pPr>
            <a:endParaRPr lang="en-US" dirty="0">
              <a:latin typeface="Arial"/>
              <a:cs typeface="Arial"/>
            </a:endParaRPr>
          </a:p>
          <a:p>
            <a:pPr marL="7144" marR="2858">
              <a:lnSpc>
                <a:spcPts val="1913"/>
              </a:lnSpc>
            </a:pPr>
            <a:r>
              <a:rPr lang="zh-CN" altLang="en-US" dirty="0" smtClean="0">
                <a:latin typeface="Arial"/>
                <a:cs typeface="Arial"/>
              </a:rPr>
              <a:t>在</a:t>
            </a:r>
            <a:r>
              <a:rPr lang="en-US" altLang="zh-CN" dirty="0" smtClean="0">
                <a:latin typeface="Arial"/>
                <a:cs typeface="Arial"/>
              </a:rPr>
              <a:t>class</a:t>
            </a:r>
            <a:r>
              <a:rPr lang="zh-CN" altLang="en-US" dirty="0" smtClean="0">
                <a:latin typeface="Arial"/>
                <a:cs typeface="Arial"/>
              </a:rPr>
              <a:t>内部定义的</a:t>
            </a:r>
            <a:r>
              <a:rPr lang="en-US" altLang="zh-CN" dirty="0" smtClean="0">
                <a:latin typeface="Arial"/>
                <a:cs typeface="Arial"/>
              </a:rPr>
              <a:t>Variable</a:t>
            </a:r>
            <a:r>
              <a:rPr lang="zh-CN" altLang="en-US" dirty="0" smtClean="0">
                <a:latin typeface="Arial"/>
                <a:cs typeface="Arial"/>
              </a:rPr>
              <a:t>被称作</a:t>
            </a:r>
            <a:r>
              <a:rPr lang="en-US" altLang="zh-CN" dirty="0" smtClean="0">
                <a:latin typeface="Arial"/>
                <a:cs typeface="Arial"/>
              </a:rPr>
              <a:t>field</a:t>
            </a:r>
            <a:r>
              <a:rPr lang="en-US" altLang="zh-CN" dirty="0">
                <a:latin typeface="Arial"/>
                <a:cs typeface="Arial"/>
              </a:rPr>
              <a:t> </a:t>
            </a:r>
            <a:r>
              <a:rPr lang="zh-CN" altLang="en-US" dirty="0" smtClean="0">
                <a:latin typeface="Arial"/>
                <a:cs typeface="Arial"/>
              </a:rPr>
              <a:t>（</a:t>
            </a:r>
            <a:r>
              <a:rPr lang="en-US" altLang="zh-CN" dirty="0" smtClean="0">
                <a:latin typeface="Arial"/>
                <a:cs typeface="Arial"/>
              </a:rPr>
              <a:t>processing</a:t>
            </a:r>
            <a:r>
              <a:rPr lang="zh-CN" altLang="en-US" dirty="0" smtClean="0">
                <a:latin typeface="Arial"/>
                <a:cs typeface="Arial"/>
              </a:rPr>
              <a:t>／</a:t>
            </a:r>
            <a:r>
              <a:rPr lang="en-US" altLang="zh-CN" dirty="0" smtClean="0">
                <a:latin typeface="Arial"/>
                <a:cs typeface="Arial"/>
              </a:rPr>
              <a:t>java</a:t>
            </a:r>
            <a:r>
              <a:rPr lang="zh-CN" altLang="en-US" dirty="0" smtClean="0">
                <a:latin typeface="Arial"/>
                <a:cs typeface="Arial"/>
              </a:rPr>
              <a:t>中的名词），其他语言中也称之为</a:t>
            </a:r>
            <a:r>
              <a:rPr lang="en-US" altLang="zh-CN" dirty="0" smtClean="0">
                <a:latin typeface="Arial"/>
                <a:cs typeface="Arial"/>
              </a:rPr>
              <a:t>properties</a:t>
            </a:r>
            <a:r>
              <a:rPr lang="zh-CN" altLang="en-US" dirty="0" smtClean="0">
                <a:latin typeface="Arial"/>
                <a:cs typeface="Arial"/>
              </a:rPr>
              <a:t>，</a:t>
            </a:r>
            <a:r>
              <a:rPr lang="en-US" altLang="zh-CN" dirty="0" smtClean="0">
                <a:latin typeface="Arial"/>
                <a:cs typeface="Arial"/>
              </a:rPr>
              <a:t>field</a:t>
            </a:r>
            <a:r>
              <a:rPr lang="zh-CN" altLang="en-US" dirty="0" smtClean="0">
                <a:latin typeface="Arial"/>
                <a:cs typeface="Arial"/>
              </a:rPr>
              <a:t>只能和相应的</a:t>
            </a:r>
            <a:r>
              <a:rPr lang="en-US" altLang="zh-CN" dirty="0" smtClean="0">
                <a:latin typeface="Arial"/>
                <a:cs typeface="Arial"/>
              </a:rPr>
              <a:t>class</a:t>
            </a:r>
            <a:r>
              <a:rPr lang="zh-CN" altLang="en-US" dirty="0" smtClean="0">
                <a:latin typeface="Arial"/>
                <a:cs typeface="Arial"/>
              </a:rPr>
              <a:t>一起出现使用</a:t>
            </a:r>
            <a:endParaRPr dirty="0">
              <a:latin typeface="Arial"/>
              <a:cs typeface="Arial"/>
            </a:endParaRPr>
          </a:p>
        </p:txBody>
      </p:sp>
      <p:pic>
        <p:nvPicPr>
          <p:cNvPr id="7" name="Picture 6" descr="fields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123" y="1671638"/>
            <a:ext cx="397764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60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ctrTitle"/>
          </p:nvPr>
        </p:nvSpPr>
        <p:spPr>
          <a:xfrm>
            <a:off x="0" y="342900"/>
            <a:ext cx="8832300" cy="666600"/>
          </a:xfrm>
          <a:prstGeom prst="rect">
            <a:avLst/>
          </a:prstGeom>
        </p:spPr>
        <p:txBody>
          <a:bodyPr lIns="91421" tIns="91421" rIns="91421" bIns="91421" anchor="b" anchorCtr="0">
            <a:noAutofit/>
          </a:bodyPr>
          <a:lstStyle/>
          <a:p>
            <a:pPr lvl="0"/>
            <a:r>
              <a:rPr lang="en-US" altLang="zh-CN" sz="2300" dirty="0"/>
              <a:t>VARIABLE SCOPE|</a:t>
            </a:r>
            <a:r>
              <a:rPr lang="zh-CN" altLang="en-US" sz="2300" dirty="0"/>
              <a:t>作用域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subTitle" idx="1"/>
          </p:nvPr>
        </p:nvSpPr>
        <p:spPr>
          <a:xfrm>
            <a:off x="488301" y="1643100"/>
            <a:ext cx="4222245" cy="2801900"/>
          </a:xfrm>
          <a:prstGeom prst="rect">
            <a:avLst/>
          </a:prstGeom>
        </p:spPr>
        <p:txBody>
          <a:bodyPr lIns="91421" tIns="91421" rIns="91421" bIns="91421" anchor="t" anchorCtr="0">
            <a:noAutofit/>
          </a:bodyPr>
          <a:lstStyle/>
          <a:p>
            <a:pPr algn="l"/>
            <a:r>
              <a:rPr lang="en-US" sz="1000" dirty="0"/>
              <a:t>Where you declare your variable in your program has an effect on where within the program that variable is available, this is referred to as scope.</a:t>
            </a:r>
          </a:p>
          <a:p>
            <a:pPr algn="l"/>
            <a:endParaRPr lang="en-US" sz="1000" dirty="0"/>
          </a:p>
          <a:p>
            <a:pPr algn="l"/>
            <a:r>
              <a:rPr lang="zh-CN" altLang="en-US" sz="1000" dirty="0"/>
              <a:t>变量的有效区间位置和变量声明的位置相关，这个区间／位置称之为作用域。</a:t>
            </a:r>
            <a:endParaRPr lang="en-US" sz="1000" dirty="0"/>
          </a:p>
          <a:p>
            <a:pPr algn="l"/>
            <a:endParaRPr lang="en-US" sz="1000" dirty="0"/>
          </a:p>
        </p:txBody>
      </p:sp>
      <p:pic>
        <p:nvPicPr>
          <p:cNvPr id="2" name="Picture 1" descr="variable_scop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72" y="1757795"/>
            <a:ext cx="3382818" cy="253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1008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9766" y="488811"/>
            <a:ext cx="7184469" cy="353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9128"/>
            <a:r>
              <a:rPr sz="2300" dirty="0"/>
              <a:t>METHODS (FUNCTIONS)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7238" y="1504053"/>
            <a:ext cx="2743200" cy="2418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 marR="2858">
              <a:lnSpc>
                <a:spcPts val="1913"/>
              </a:lnSpc>
            </a:pPr>
            <a:r>
              <a:rPr dirty="0">
                <a:latin typeface="Arial"/>
                <a:cs typeface="Arial"/>
              </a:rPr>
              <a:t>A function that is defined within an object is called a method.</a:t>
            </a:r>
          </a:p>
          <a:p>
            <a:pPr>
              <a:spcBef>
                <a:spcPts val="4"/>
              </a:spcBef>
            </a:pPr>
            <a:endParaRPr dirty="0">
              <a:latin typeface="Arial"/>
              <a:cs typeface="Arial"/>
            </a:endParaRPr>
          </a:p>
          <a:p>
            <a:pPr marL="7144" marR="86082">
              <a:lnSpc>
                <a:spcPts val="1913"/>
              </a:lnSpc>
            </a:pPr>
            <a:r>
              <a:rPr dirty="0">
                <a:latin typeface="Arial"/>
                <a:cs typeface="Arial"/>
              </a:rPr>
              <a:t>Methods should also be closely related to the object and its purpose within </a:t>
            </a:r>
            <a:r>
              <a:rPr dirty="0" smtClean="0">
                <a:latin typeface="Arial"/>
                <a:cs typeface="Arial"/>
              </a:rPr>
              <a:t>your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dirty="0" smtClean="0">
                <a:latin typeface="Arial"/>
                <a:cs typeface="Arial"/>
              </a:rPr>
              <a:t>program.</a:t>
            </a:r>
            <a:endParaRPr lang="en-US" dirty="0" smtClean="0">
              <a:latin typeface="Arial"/>
              <a:cs typeface="Arial"/>
            </a:endParaRPr>
          </a:p>
          <a:p>
            <a:pPr marL="7144" marR="86082">
              <a:lnSpc>
                <a:spcPts val="1913"/>
              </a:lnSpc>
            </a:pPr>
            <a:endParaRPr lang="en-US" dirty="0">
              <a:latin typeface="Arial"/>
              <a:cs typeface="Arial"/>
            </a:endParaRPr>
          </a:p>
          <a:p>
            <a:pPr marL="7144" marR="86082">
              <a:lnSpc>
                <a:spcPts val="1913"/>
              </a:lnSpc>
            </a:pPr>
            <a:r>
              <a:rPr lang="en-US" dirty="0" smtClean="0">
                <a:latin typeface="Arial"/>
                <a:cs typeface="Arial"/>
              </a:rPr>
              <a:t>Class</a:t>
            </a:r>
            <a:r>
              <a:rPr lang="zh-CN" altLang="en-US" dirty="0" smtClean="0">
                <a:latin typeface="Arial"/>
                <a:cs typeface="Arial"/>
              </a:rPr>
              <a:t>内定义的</a:t>
            </a:r>
            <a:r>
              <a:rPr lang="en-US" altLang="zh-CN" dirty="0" smtClean="0">
                <a:latin typeface="Arial"/>
                <a:cs typeface="Arial"/>
              </a:rPr>
              <a:t>function</a:t>
            </a:r>
            <a:r>
              <a:rPr lang="zh-CN" altLang="en-US" dirty="0" smtClean="0">
                <a:latin typeface="Arial"/>
                <a:cs typeface="Arial"/>
              </a:rPr>
              <a:t>称之为</a:t>
            </a:r>
            <a:r>
              <a:rPr lang="en-US" altLang="zh-CN" dirty="0" smtClean="0">
                <a:latin typeface="Arial"/>
                <a:cs typeface="Arial"/>
              </a:rPr>
              <a:t>method</a:t>
            </a:r>
            <a:r>
              <a:rPr lang="zh-CN" altLang="en-US" dirty="0" smtClean="0">
                <a:latin typeface="Arial"/>
                <a:cs typeface="Arial"/>
              </a:rPr>
              <a:t>，</a:t>
            </a:r>
            <a:r>
              <a:rPr lang="en-US" altLang="zh-CN" dirty="0" smtClean="0">
                <a:latin typeface="Arial"/>
                <a:cs typeface="Arial"/>
              </a:rPr>
              <a:t>method</a:t>
            </a:r>
            <a:r>
              <a:rPr lang="zh-CN" altLang="en-US" dirty="0" smtClean="0">
                <a:latin typeface="Arial"/>
                <a:cs typeface="Arial"/>
              </a:rPr>
              <a:t>只能和相应的</a:t>
            </a:r>
            <a:r>
              <a:rPr lang="en-US" altLang="zh-CN" dirty="0" smtClean="0">
                <a:latin typeface="Arial"/>
                <a:cs typeface="Arial"/>
              </a:rPr>
              <a:t>class</a:t>
            </a:r>
            <a:r>
              <a:rPr lang="zh-CN" altLang="en-US" dirty="0" smtClean="0">
                <a:latin typeface="Arial"/>
                <a:cs typeface="Arial"/>
              </a:rPr>
              <a:t>一起使用</a:t>
            </a:r>
            <a:endParaRPr dirty="0">
              <a:latin typeface="Arial"/>
              <a:cs typeface="Arial"/>
            </a:endParaRPr>
          </a:p>
        </p:txBody>
      </p:sp>
      <p:pic>
        <p:nvPicPr>
          <p:cNvPr id="7" name="Picture 6" descr="method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063" y="1928812"/>
            <a:ext cx="4743261" cy="128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2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238" y="1506992"/>
            <a:ext cx="2097048" cy="5065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>
              <a:lnSpc>
                <a:spcPts val="1969"/>
              </a:lnSpc>
            </a:pPr>
            <a:r>
              <a:rPr sz="1700" spc="64" dirty="0">
                <a:latin typeface="Courier New"/>
                <a:cs typeface="Courier New"/>
              </a:rPr>
              <a:t>clas</a:t>
            </a:r>
            <a:r>
              <a:rPr sz="1700" dirty="0">
                <a:latin typeface="Courier New"/>
                <a:cs typeface="Courier New"/>
              </a:rPr>
              <a:t>s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4" dirty="0">
                <a:latin typeface="Courier New"/>
                <a:cs typeface="Courier New"/>
              </a:rPr>
              <a:t>Do</a:t>
            </a:r>
            <a:r>
              <a:rPr sz="1700" dirty="0">
                <a:latin typeface="Courier New"/>
                <a:cs typeface="Courier New"/>
              </a:rPr>
              <a:t>g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{</a:t>
            </a:r>
            <a:endParaRPr sz="1700">
              <a:latin typeface="Courier New"/>
              <a:cs typeface="Courier New"/>
            </a:endParaRPr>
          </a:p>
          <a:p>
            <a:pPr marL="1274802">
              <a:lnSpc>
                <a:spcPts val="1969"/>
              </a:lnSpc>
            </a:pPr>
            <a:r>
              <a:rPr sz="1700" spc="68" dirty="0">
                <a:latin typeface="Courier New"/>
                <a:cs typeface="Courier New"/>
              </a:rPr>
              <a:t>breed</a:t>
            </a:r>
            <a:r>
              <a:rPr sz="1700" dirty="0">
                <a:latin typeface="Courier New"/>
                <a:cs typeface="Courier New"/>
              </a:rPr>
              <a:t>;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4412" y="1749879"/>
            <a:ext cx="829032" cy="493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 marR="2858">
              <a:lnSpc>
                <a:spcPts val="1913"/>
              </a:lnSpc>
            </a:pPr>
            <a:r>
              <a:rPr sz="1700" spc="68" dirty="0">
                <a:latin typeface="Courier New"/>
                <a:cs typeface="Courier New"/>
              </a:rPr>
              <a:t>Strin</a:t>
            </a:r>
            <a:r>
              <a:rPr sz="1700" dirty="0">
                <a:latin typeface="Courier New"/>
                <a:cs typeface="Courier New"/>
              </a:rPr>
              <a:t>g </a:t>
            </a:r>
            <a:r>
              <a:rPr sz="1700" spc="68" dirty="0">
                <a:latin typeface="Courier New"/>
                <a:cs typeface="Courier New"/>
              </a:rPr>
              <a:t>colo</a:t>
            </a:r>
            <a:r>
              <a:rPr sz="1700" dirty="0">
                <a:latin typeface="Courier New"/>
                <a:cs typeface="Courier New"/>
              </a:rPr>
              <a:t>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87757" y="1992767"/>
            <a:ext cx="1312643" cy="259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lang="en-US" sz="1700" spc="68" dirty="0" err="1">
                <a:latin typeface="Courier New"/>
                <a:cs typeface="Courier New"/>
              </a:rPr>
              <a:t>dogColor</a:t>
            </a:r>
            <a:r>
              <a:rPr sz="1700" dirty="0">
                <a:latin typeface="Courier New"/>
                <a:cs typeface="Courier New"/>
              </a:rPr>
              <a:t>;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64412" y="2235655"/>
            <a:ext cx="1515189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z="1700" spc="68" dirty="0">
                <a:latin typeface="Courier New"/>
                <a:cs typeface="Courier New"/>
              </a:rPr>
              <a:t>Do</a:t>
            </a:r>
            <a:r>
              <a:rPr sz="1700" dirty="0">
                <a:latin typeface="Courier New"/>
                <a:cs typeface="Courier New"/>
              </a:rPr>
              <a:t>g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8" dirty="0">
                <a:latin typeface="Courier New"/>
                <a:cs typeface="Courier New"/>
              </a:rPr>
              <a:t>(Strin</a:t>
            </a:r>
            <a:r>
              <a:rPr sz="1700" dirty="0">
                <a:latin typeface="Courier New"/>
                <a:cs typeface="Courier New"/>
              </a:rPr>
              <a:t>g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11103" y="2235655"/>
            <a:ext cx="1789867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z="1700" spc="68" dirty="0">
                <a:latin typeface="Courier New"/>
                <a:cs typeface="Courier New"/>
              </a:rPr>
              <a:t>b</a:t>
            </a:r>
            <a:r>
              <a:rPr sz="1700" dirty="0">
                <a:latin typeface="Courier New"/>
                <a:cs typeface="Courier New"/>
              </a:rPr>
              <a:t>,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8" dirty="0">
                <a:latin typeface="Courier New"/>
                <a:cs typeface="Courier New"/>
              </a:rPr>
              <a:t>colo</a:t>
            </a:r>
            <a:r>
              <a:rPr sz="1700" dirty="0">
                <a:latin typeface="Courier New"/>
                <a:cs typeface="Courier New"/>
              </a:rPr>
              <a:t>r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8" dirty="0">
                <a:latin typeface="Courier New"/>
                <a:cs typeface="Courier New"/>
              </a:rPr>
              <a:t>c</a:t>
            </a:r>
            <a:r>
              <a:rPr sz="1700" dirty="0">
                <a:latin typeface="Courier New"/>
                <a:cs typeface="Courier New"/>
              </a:rPr>
              <a:t>)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{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7238" y="2478542"/>
            <a:ext cx="3429000" cy="17122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1149" marR="963335">
              <a:lnSpc>
                <a:spcPts val="1913"/>
              </a:lnSpc>
            </a:pPr>
            <a:r>
              <a:rPr sz="1700" spc="68" dirty="0">
                <a:latin typeface="Courier New"/>
                <a:cs typeface="Courier New"/>
              </a:rPr>
              <a:t>bree</a:t>
            </a:r>
            <a:r>
              <a:rPr sz="1700" dirty="0">
                <a:latin typeface="Courier New"/>
                <a:cs typeface="Courier New"/>
              </a:rPr>
              <a:t>d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=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8" dirty="0">
                <a:latin typeface="Courier New"/>
                <a:cs typeface="Courier New"/>
              </a:rPr>
              <a:t>b</a:t>
            </a:r>
            <a:r>
              <a:rPr sz="1700" dirty="0">
                <a:latin typeface="Courier New"/>
                <a:cs typeface="Courier New"/>
              </a:rPr>
              <a:t>; </a:t>
            </a:r>
            <a:r>
              <a:rPr lang="en-US" sz="1700" spc="68" dirty="0">
                <a:latin typeface="Courier New"/>
                <a:cs typeface="Courier New"/>
              </a:rPr>
              <a:t>dogColor</a:t>
            </a:r>
            <a:r>
              <a:rPr sz="1700" dirty="0">
                <a:latin typeface="Courier New"/>
                <a:cs typeface="Courier New"/>
              </a:rPr>
              <a:t>=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8" dirty="0">
                <a:latin typeface="Courier New"/>
                <a:cs typeface="Courier New"/>
              </a:rPr>
              <a:t>c</a:t>
            </a:r>
            <a:r>
              <a:rPr sz="1700" dirty="0">
                <a:latin typeface="Courier New"/>
                <a:cs typeface="Courier New"/>
              </a:rPr>
              <a:t>;</a:t>
            </a:r>
          </a:p>
          <a:p>
            <a:pPr marL="313968">
              <a:lnSpc>
                <a:spcPts val="1811"/>
              </a:lnSpc>
            </a:pPr>
            <a:r>
              <a:rPr sz="1700" dirty="0">
                <a:latin typeface="Courier New"/>
                <a:cs typeface="Courier New"/>
              </a:rPr>
              <a:t>}</a:t>
            </a:r>
          </a:p>
          <a:p>
            <a:pPr marL="621149" marR="2858" indent="-307181">
              <a:lnSpc>
                <a:spcPts val="1913"/>
              </a:lnSpc>
              <a:spcBef>
                <a:spcPts val="101"/>
              </a:spcBef>
            </a:pPr>
            <a:r>
              <a:rPr sz="1700" spc="68" dirty="0">
                <a:latin typeface="Courier New"/>
                <a:cs typeface="Courier New"/>
              </a:rPr>
              <a:t>voi</a:t>
            </a:r>
            <a:r>
              <a:rPr sz="1700" dirty="0">
                <a:latin typeface="Courier New"/>
                <a:cs typeface="Courier New"/>
              </a:rPr>
              <a:t>d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8" dirty="0">
                <a:latin typeface="Courier New"/>
                <a:cs typeface="Courier New"/>
              </a:rPr>
              <a:t>bark(</a:t>
            </a:r>
            <a:r>
              <a:rPr sz="1700" dirty="0">
                <a:latin typeface="Courier New"/>
                <a:cs typeface="Courier New"/>
              </a:rPr>
              <a:t>)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{ </a:t>
            </a:r>
            <a:r>
              <a:rPr sz="1700" spc="68" dirty="0">
                <a:latin typeface="Courier New"/>
                <a:cs typeface="Courier New"/>
              </a:rPr>
              <a:t>println("Woof!")</a:t>
            </a:r>
            <a:r>
              <a:rPr sz="1700" dirty="0">
                <a:latin typeface="Courier New"/>
                <a:cs typeface="Courier New"/>
              </a:rPr>
              <a:t>;</a:t>
            </a:r>
          </a:p>
          <a:p>
            <a:pPr marL="313968">
              <a:lnSpc>
                <a:spcPts val="1811"/>
              </a:lnSpc>
            </a:pPr>
            <a:r>
              <a:rPr sz="1700" dirty="0">
                <a:latin typeface="Courier New"/>
                <a:cs typeface="Courier New"/>
              </a:rPr>
              <a:t>}</a:t>
            </a:r>
          </a:p>
          <a:p>
            <a:pPr marL="7144">
              <a:lnSpc>
                <a:spcPts val="1969"/>
              </a:lnSpc>
            </a:pPr>
            <a:r>
              <a:rPr sz="17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79766" y="488811"/>
            <a:ext cx="7184469" cy="353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3341"/>
            <a:r>
              <a:rPr sz="2300" dirty="0"/>
              <a:t>CLASS DECLARATION EXAMPLE</a:t>
            </a:r>
            <a:r>
              <a:rPr lang="en-US" sz="2300" dirty="0"/>
              <a:t>|</a:t>
            </a:r>
            <a:r>
              <a:rPr lang="zh-CN" altLang="en-US" sz="2300" dirty="0"/>
              <a:t>示例</a:t>
            </a: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3309343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9766" y="488811"/>
            <a:ext cx="7184469" cy="353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z="2300" dirty="0"/>
              <a:t>OBJECT INSTANTIATION &amp; CONSTRUCTORS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7238" y="1504053"/>
            <a:ext cx="3198971" cy="342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 marR="21074">
              <a:lnSpc>
                <a:spcPts val="1913"/>
              </a:lnSpc>
            </a:pPr>
            <a:r>
              <a:rPr dirty="0">
                <a:latin typeface="Arial"/>
                <a:cs typeface="Arial"/>
              </a:rPr>
              <a:t>To instantiate an object means to make a new copy of the object.</a:t>
            </a:r>
          </a:p>
          <a:p>
            <a:pPr marL="7144" marR="2858">
              <a:lnSpc>
                <a:spcPts val="1913"/>
              </a:lnSpc>
            </a:pPr>
            <a:r>
              <a:rPr dirty="0" smtClean="0">
                <a:latin typeface="Arial"/>
                <a:cs typeface="Arial"/>
              </a:rPr>
              <a:t>Classes </a:t>
            </a:r>
            <a:r>
              <a:rPr dirty="0">
                <a:latin typeface="Arial"/>
                <a:cs typeface="Arial"/>
              </a:rPr>
              <a:t>contain a special method, called a constructor, which initializes the </a:t>
            </a:r>
            <a:r>
              <a:rPr dirty="0" smtClean="0">
                <a:latin typeface="Arial"/>
                <a:cs typeface="Arial"/>
              </a:rPr>
              <a:t>object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dirty="0" smtClean="0">
                <a:latin typeface="Arial"/>
                <a:cs typeface="Arial"/>
              </a:rPr>
              <a:t>when </a:t>
            </a:r>
            <a:r>
              <a:rPr dirty="0">
                <a:latin typeface="Arial"/>
                <a:cs typeface="Arial"/>
              </a:rPr>
              <a:t>it is instantiated.</a:t>
            </a:r>
          </a:p>
          <a:p>
            <a:pPr marL="7144" marR="81796">
              <a:lnSpc>
                <a:spcPts val="1913"/>
              </a:lnSpc>
            </a:pPr>
            <a:r>
              <a:rPr dirty="0" smtClean="0">
                <a:latin typeface="Arial"/>
                <a:cs typeface="Arial"/>
              </a:rPr>
              <a:t>To </a:t>
            </a:r>
            <a:r>
              <a:rPr dirty="0">
                <a:latin typeface="Arial"/>
                <a:cs typeface="Arial"/>
              </a:rPr>
              <a:t>create an instance of a class you use the new keyword as you call </a:t>
            </a:r>
            <a:r>
              <a:rPr dirty="0" smtClean="0">
                <a:latin typeface="Arial"/>
                <a:cs typeface="Arial"/>
              </a:rPr>
              <a:t>the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dirty="0" smtClean="0">
                <a:latin typeface="Arial"/>
                <a:cs typeface="Arial"/>
              </a:rPr>
              <a:t>constructor function.</a:t>
            </a:r>
            <a:endParaRPr lang="en-US" dirty="0" smtClean="0">
              <a:latin typeface="Arial"/>
              <a:cs typeface="Arial"/>
            </a:endParaRPr>
          </a:p>
          <a:p>
            <a:pPr marL="7144" marR="81796">
              <a:lnSpc>
                <a:spcPts val="1913"/>
              </a:lnSpc>
            </a:pPr>
            <a:endParaRPr lang="en-US" altLang="zh-CN" dirty="0" smtClean="0">
              <a:latin typeface="Arial"/>
              <a:cs typeface="Arial"/>
            </a:endParaRPr>
          </a:p>
          <a:p>
            <a:pPr marL="7144" marR="81796">
              <a:lnSpc>
                <a:spcPts val="1913"/>
              </a:lnSpc>
            </a:pPr>
            <a:r>
              <a:rPr lang="zh-CN" altLang="en-US" dirty="0" smtClean="0">
                <a:latin typeface="Arial"/>
                <a:cs typeface="Arial"/>
              </a:rPr>
              <a:t>新建一个</a:t>
            </a:r>
            <a:r>
              <a:rPr lang="en-US" altLang="zh-CN" dirty="0" smtClean="0">
                <a:latin typeface="Arial"/>
                <a:cs typeface="Arial"/>
              </a:rPr>
              <a:t>instance</a:t>
            </a:r>
            <a:r>
              <a:rPr lang="zh-CN" altLang="en-US" dirty="0" smtClean="0">
                <a:latin typeface="Arial"/>
                <a:cs typeface="Arial"/>
              </a:rPr>
              <a:t>即是创造</a:t>
            </a:r>
            <a:r>
              <a:rPr lang="en-US" altLang="zh-CN" dirty="0" smtClean="0">
                <a:latin typeface="Arial"/>
                <a:cs typeface="Arial"/>
              </a:rPr>
              <a:t>class</a:t>
            </a:r>
            <a:r>
              <a:rPr lang="zh-CN" altLang="en-US" dirty="0" smtClean="0">
                <a:latin typeface="Arial"/>
                <a:cs typeface="Arial"/>
              </a:rPr>
              <a:t>的一个新示例</a:t>
            </a:r>
            <a:endParaRPr lang="en-US" altLang="zh-CN" dirty="0" smtClean="0">
              <a:latin typeface="Arial"/>
              <a:cs typeface="Arial"/>
            </a:endParaRPr>
          </a:p>
          <a:p>
            <a:pPr marL="7144" marR="81796">
              <a:lnSpc>
                <a:spcPts val="1913"/>
              </a:lnSpc>
            </a:pPr>
            <a:r>
              <a:rPr lang="en-US" altLang="zh-CN" dirty="0" smtClean="0">
                <a:latin typeface="Arial"/>
                <a:cs typeface="Arial"/>
              </a:rPr>
              <a:t>Class</a:t>
            </a:r>
            <a:r>
              <a:rPr lang="zh-CN" altLang="en-US" dirty="0" smtClean="0">
                <a:latin typeface="Arial"/>
                <a:cs typeface="Arial"/>
              </a:rPr>
              <a:t>内含一个封装的</a:t>
            </a:r>
            <a:r>
              <a:rPr lang="en-US" altLang="zh-CN" dirty="0" smtClean="0">
                <a:latin typeface="Arial"/>
                <a:cs typeface="Arial"/>
              </a:rPr>
              <a:t>method</a:t>
            </a:r>
            <a:r>
              <a:rPr lang="zh-CN" altLang="en-US" dirty="0" smtClean="0">
                <a:latin typeface="Arial"/>
                <a:cs typeface="Arial"/>
              </a:rPr>
              <a:t>－</a:t>
            </a:r>
            <a:r>
              <a:rPr lang="en-US" altLang="zh-CN" dirty="0" smtClean="0">
                <a:latin typeface="Arial"/>
                <a:cs typeface="Arial"/>
              </a:rPr>
              <a:t>constructor</a:t>
            </a:r>
            <a:r>
              <a:rPr lang="zh-CN" altLang="en-US" dirty="0" smtClean="0">
                <a:latin typeface="Arial"/>
                <a:cs typeface="Arial"/>
              </a:rPr>
              <a:t>，</a:t>
            </a:r>
            <a:r>
              <a:rPr lang="en-US" altLang="zh-CN" dirty="0" smtClean="0">
                <a:latin typeface="Arial"/>
                <a:cs typeface="Arial"/>
              </a:rPr>
              <a:t> </a:t>
            </a:r>
            <a:r>
              <a:rPr lang="zh-CN" altLang="en-US" dirty="0" smtClean="0">
                <a:latin typeface="Arial"/>
                <a:cs typeface="Arial"/>
              </a:rPr>
              <a:t>用以新建</a:t>
            </a:r>
            <a:r>
              <a:rPr lang="en-US" altLang="zh-CN" dirty="0" smtClean="0">
                <a:latin typeface="Arial"/>
                <a:cs typeface="Arial"/>
              </a:rPr>
              <a:t>instance</a:t>
            </a:r>
            <a:r>
              <a:rPr lang="zh-CN" altLang="en-US" dirty="0" smtClean="0">
                <a:latin typeface="Arial"/>
                <a:cs typeface="Arial"/>
              </a:rPr>
              <a:t>，关键词为</a:t>
            </a:r>
            <a:r>
              <a:rPr lang="en-US" altLang="zh-CN" dirty="0" smtClean="0">
                <a:latin typeface="Arial"/>
                <a:cs typeface="Arial"/>
              </a:rPr>
              <a:t>new</a:t>
            </a:r>
            <a:endParaRPr dirty="0">
              <a:latin typeface="Arial"/>
              <a:cs typeface="Arial"/>
            </a:endParaRPr>
          </a:p>
        </p:txBody>
      </p:sp>
      <p:pic>
        <p:nvPicPr>
          <p:cNvPr id="7" name="Picture 6" descr="cla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50" y="1500188"/>
            <a:ext cx="392323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45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9766" y="488811"/>
            <a:ext cx="7184469" cy="353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63485"/>
            <a:r>
              <a:rPr sz="2300" dirty="0"/>
              <a:t>‘NEW’ KEYWORD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57238" y="1504054"/>
            <a:ext cx="3943350" cy="2938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 marR="194667">
              <a:lnSpc>
                <a:spcPts val="1913"/>
              </a:lnSpc>
            </a:pPr>
            <a:r>
              <a:rPr dirty="0">
                <a:latin typeface="Arial"/>
                <a:cs typeface="Arial"/>
              </a:rPr>
              <a:t>Constructors, like other functions, can </a:t>
            </a:r>
            <a:r>
              <a:rPr dirty="0" smtClean="0">
                <a:latin typeface="Arial"/>
                <a:cs typeface="Arial"/>
              </a:rPr>
              <a:t>accept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dirty="0" smtClean="0">
                <a:latin typeface="Arial"/>
                <a:cs typeface="Arial"/>
              </a:rPr>
              <a:t>parameters.</a:t>
            </a:r>
            <a:endParaRPr dirty="0">
              <a:latin typeface="Arial"/>
              <a:cs typeface="Arial"/>
            </a:endParaRPr>
          </a:p>
          <a:p>
            <a:pPr marL="7144" marR="2858">
              <a:lnSpc>
                <a:spcPts val="1913"/>
              </a:lnSpc>
            </a:pPr>
            <a:r>
              <a:rPr dirty="0">
                <a:latin typeface="Arial"/>
                <a:cs typeface="Arial"/>
              </a:rPr>
              <a:t>These parameters can be used to define unique qualities among a group of objects created using the same class</a:t>
            </a:r>
            <a:r>
              <a:rPr dirty="0" smtClean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 marL="7144" marR="80367">
              <a:lnSpc>
                <a:spcPts val="1913"/>
              </a:lnSpc>
            </a:pPr>
            <a:r>
              <a:rPr dirty="0">
                <a:latin typeface="Arial"/>
                <a:cs typeface="Arial"/>
              </a:rPr>
              <a:t>To create an instance of a class you use the ‘new’ keyword as you call </a:t>
            </a:r>
            <a:r>
              <a:rPr dirty="0" smtClean="0">
                <a:latin typeface="Arial"/>
                <a:cs typeface="Arial"/>
              </a:rPr>
              <a:t>the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dirty="0" smtClean="0">
                <a:latin typeface="Arial"/>
                <a:cs typeface="Arial"/>
              </a:rPr>
              <a:t>constructor function</a:t>
            </a:r>
            <a:r>
              <a:rPr lang="en-US" dirty="0" smtClean="0">
                <a:latin typeface="Arial"/>
                <a:cs typeface="Arial"/>
              </a:rPr>
              <a:t> </a:t>
            </a:r>
          </a:p>
          <a:p>
            <a:pPr marL="7144" marR="80367">
              <a:lnSpc>
                <a:spcPts val="1913"/>
              </a:lnSpc>
            </a:pPr>
            <a:r>
              <a:rPr dirty="0" smtClean="0">
                <a:latin typeface="Arial"/>
                <a:cs typeface="Arial"/>
              </a:rPr>
              <a:t>Dog </a:t>
            </a:r>
            <a:r>
              <a:rPr dirty="0">
                <a:latin typeface="Arial"/>
                <a:cs typeface="Arial"/>
              </a:rPr>
              <a:t>spot = new Dog</a:t>
            </a:r>
            <a:r>
              <a:rPr dirty="0" smtClean="0">
                <a:latin typeface="Arial"/>
                <a:cs typeface="Arial"/>
              </a:rPr>
              <a:t>;</a:t>
            </a:r>
            <a:endParaRPr lang="en-US" dirty="0" smtClean="0">
              <a:latin typeface="Arial"/>
              <a:cs typeface="Arial"/>
            </a:endParaRPr>
          </a:p>
          <a:p>
            <a:pPr marL="7144" marR="80367">
              <a:lnSpc>
                <a:spcPts val="1913"/>
              </a:lnSpc>
            </a:pPr>
            <a:endParaRPr lang="en-US" dirty="0" smtClean="0">
              <a:latin typeface="Arial"/>
              <a:cs typeface="Arial"/>
            </a:endParaRPr>
          </a:p>
          <a:p>
            <a:pPr marL="7144" marR="80367">
              <a:lnSpc>
                <a:spcPts val="1913"/>
              </a:lnSpc>
            </a:pPr>
            <a:r>
              <a:rPr lang="en-US" altLang="zh-CN" dirty="0" smtClean="0">
                <a:latin typeface="Arial"/>
                <a:cs typeface="Arial"/>
              </a:rPr>
              <a:t>Constructor</a:t>
            </a:r>
            <a:r>
              <a:rPr lang="zh-CN" altLang="en-US" dirty="0" smtClean="0">
                <a:latin typeface="Arial"/>
                <a:cs typeface="Arial"/>
              </a:rPr>
              <a:t>作为一个</a:t>
            </a:r>
            <a:r>
              <a:rPr lang="en-US" altLang="zh-CN" dirty="0" smtClean="0">
                <a:latin typeface="Arial"/>
                <a:cs typeface="Arial"/>
              </a:rPr>
              <a:t>function</a:t>
            </a:r>
            <a:r>
              <a:rPr lang="zh-CN" altLang="en-US" dirty="0" smtClean="0">
                <a:latin typeface="Arial"/>
                <a:cs typeface="Arial"/>
              </a:rPr>
              <a:t>，也需要</a:t>
            </a:r>
            <a:r>
              <a:rPr lang="en-US" altLang="zh-CN" dirty="0" smtClean="0">
                <a:latin typeface="Arial"/>
                <a:cs typeface="Arial"/>
              </a:rPr>
              <a:t>parameter</a:t>
            </a:r>
            <a:r>
              <a:rPr lang="zh-CN" altLang="en-US" dirty="0" smtClean="0">
                <a:latin typeface="Arial"/>
                <a:cs typeface="Arial"/>
              </a:rPr>
              <a:t>输入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9213" y="1543051"/>
            <a:ext cx="3402394" cy="1748555"/>
          </a:xfrm>
          <a:prstGeom prst="rect">
            <a:avLst/>
          </a:prstGeom>
          <a:noFill/>
        </p:spPr>
        <p:txBody>
          <a:bodyPr wrap="none" lIns="51435" tIns="25718" rIns="51435" bIns="25718" rtlCol="0">
            <a:spAutoFit/>
          </a:bodyPr>
          <a:lstStyle/>
          <a:p>
            <a:r>
              <a:rPr lang="en-US" altLang="zh-CN" sz="11000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endParaRPr lang="en-US" sz="1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652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238" y="1506992"/>
            <a:ext cx="1934885" cy="756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z="1700" spc="64" dirty="0">
                <a:latin typeface="Courier New"/>
                <a:cs typeface="Courier New"/>
              </a:rPr>
              <a:t>Do</a:t>
            </a:r>
            <a:r>
              <a:rPr sz="1700" dirty="0">
                <a:latin typeface="Courier New"/>
                <a:cs typeface="Courier New"/>
              </a:rPr>
              <a:t>g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4" dirty="0">
                <a:latin typeface="Courier New"/>
                <a:cs typeface="Courier New"/>
              </a:rPr>
              <a:t>spo</a:t>
            </a:r>
            <a:r>
              <a:rPr sz="1700" dirty="0">
                <a:latin typeface="Courier New"/>
                <a:cs typeface="Courier New"/>
              </a:rPr>
              <a:t>t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=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4" dirty="0">
                <a:latin typeface="Courier New"/>
                <a:cs typeface="Courier New"/>
              </a:rPr>
              <a:t>new</a:t>
            </a:r>
            <a:endParaRPr sz="1700">
              <a:latin typeface="Courier New"/>
              <a:cs typeface="Courier New"/>
            </a:endParaRPr>
          </a:p>
          <a:p>
            <a:pPr>
              <a:spcBef>
                <a:spcPts val="21"/>
              </a:spcBef>
            </a:pPr>
            <a:endParaRPr sz="1500">
              <a:latin typeface="Times New Roman"/>
              <a:cs typeface="Times New Roman"/>
            </a:endParaRPr>
          </a:p>
          <a:p>
            <a:pPr marL="7144"/>
            <a:r>
              <a:rPr sz="1700" spc="68" dirty="0">
                <a:latin typeface="Courier New"/>
                <a:cs typeface="Courier New"/>
              </a:rPr>
              <a:t>spot.bark();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14958" y="1506992"/>
            <a:ext cx="1934528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z="1700" spc="64" dirty="0">
                <a:latin typeface="Courier New"/>
                <a:cs typeface="Courier New"/>
              </a:rPr>
              <a:t>Dog("Terrier",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2681" y="1506992"/>
            <a:ext cx="1386245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z="1700" spc="68" dirty="0">
                <a:latin typeface="Courier New"/>
                <a:cs typeface="Courier New"/>
              </a:rPr>
              <a:t>color(0));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79766" y="488811"/>
            <a:ext cx="7184469" cy="353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7597"/>
            <a:r>
              <a:rPr sz="2300" dirty="0">
                <a:latin typeface="Arial"/>
                <a:cs typeface="Arial"/>
              </a:rPr>
              <a:t>OBJECT INSTANTIATION EXAMPLE</a:t>
            </a:r>
            <a:r>
              <a:rPr lang="zh-CN" altLang="en-US" sz="2300" dirty="0">
                <a:latin typeface="Arial"/>
                <a:cs typeface="Arial"/>
              </a:rPr>
              <a:t>｜示例</a:t>
            </a:r>
            <a:endParaRPr sz="23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2749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9766" y="488811"/>
            <a:ext cx="7184469" cy="353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77822"/>
            <a:r>
              <a:rPr sz="2300" dirty="0"/>
              <a:t>USING TABS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7237" y="1504054"/>
            <a:ext cx="4414838" cy="1957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 marR="342543">
              <a:lnSpc>
                <a:spcPts val="1913"/>
              </a:lnSpc>
            </a:pPr>
            <a:r>
              <a:rPr dirty="0">
                <a:latin typeface="Arial"/>
                <a:cs typeface="Arial"/>
              </a:rPr>
              <a:t>Your Processing sketch starts with a single primary tab, but you can easily create new tabs to help organize </a:t>
            </a:r>
            <a:r>
              <a:rPr dirty="0" smtClean="0">
                <a:latin typeface="Arial"/>
                <a:cs typeface="Arial"/>
              </a:rPr>
              <a:t>your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dirty="0" smtClean="0">
                <a:latin typeface="Arial"/>
                <a:cs typeface="Arial"/>
              </a:rPr>
              <a:t>code </a:t>
            </a:r>
            <a:r>
              <a:rPr dirty="0">
                <a:latin typeface="Arial"/>
                <a:cs typeface="Arial"/>
              </a:rPr>
              <a:t>as your sketch grows in complexity</a:t>
            </a:r>
            <a:r>
              <a:rPr dirty="0" smtClean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 marL="7144" marR="2858">
              <a:lnSpc>
                <a:spcPts val="1913"/>
              </a:lnSpc>
            </a:pPr>
            <a:r>
              <a:rPr dirty="0">
                <a:latin typeface="Arial"/>
                <a:cs typeface="Arial"/>
              </a:rPr>
              <a:t>It is pretty typical to put classes into their own tab</a:t>
            </a:r>
            <a:r>
              <a:rPr dirty="0" smtClean="0">
                <a:latin typeface="Arial"/>
                <a:cs typeface="Arial"/>
              </a:rPr>
              <a:t>.</a:t>
            </a:r>
            <a:endParaRPr lang="en-US" dirty="0" smtClean="0">
              <a:latin typeface="Arial"/>
              <a:cs typeface="Arial"/>
            </a:endParaRPr>
          </a:p>
          <a:p>
            <a:pPr marL="7144" marR="2858">
              <a:lnSpc>
                <a:spcPts val="1913"/>
              </a:lnSpc>
            </a:pPr>
            <a:endParaRPr lang="en-US" dirty="0">
              <a:latin typeface="Arial"/>
              <a:cs typeface="Arial"/>
            </a:endParaRPr>
          </a:p>
          <a:p>
            <a:pPr marL="7144" marR="2858">
              <a:lnSpc>
                <a:spcPts val="1913"/>
              </a:lnSpc>
            </a:pPr>
            <a:r>
              <a:rPr lang="en-US" dirty="0" smtClean="0">
                <a:latin typeface="Arial"/>
                <a:cs typeface="Arial"/>
              </a:rPr>
              <a:t>Processing</a:t>
            </a:r>
            <a:r>
              <a:rPr lang="zh-CN" altLang="en-US" dirty="0" smtClean="0">
                <a:latin typeface="Arial"/>
                <a:cs typeface="Arial"/>
              </a:rPr>
              <a:t>可以</a:t>
            </a:r>
            <a:r>
              <a:rPr lang="en-US" altLang="zh-CN" dirty="0" smtClean="0">
                <a:latin typeface="Arial"/>
                <a:cs typeface="Arial"/>
              </a:rPr>
              <a:t>tab</a:t>
            </a:r>
            <a:r>
              <a:rPr lang="zh-CN" altLang="en-US" dirty="0" smtClean="0">
                <a:latin typeface="Arial"/>
                <a:cs typeface="Arial"/>
              </a:rPr>
              <a:t>管理代码，而将</a:t>
            </a:r>
            <a:r>
              <a:rPr lang="en-US" altLang="zh-CN" dirty="0" smtClean="0">
                <a:latin typeface="Arial"/>
                <a:cs typeface="Arial"/>
              </a:rPr>
              <a:t>class</a:t>
            </a:r>
            <a:r>
              <a:rPr lang="zh-CN" altLang="en-US" dirty="0" smtClean="0">
                <a:latin typeface="Arial"/>
                <a:cs typeface="Arial"/>
              </a:rPr>
              <a:t>文件放到一个新的</a:t>
            </a:r>
            <a:r>
              <a:rPr lang="en-US" altLang="zh-CN" dirty="0" smtClean="0">
                <a:latin typeface="Arial"/>
                <a:cs typeface="Arial"/>
              </a:rPr>
              <a:t>tab</a:t>
            </a:r>
            <a:r>
              <a:rPr lang="zh-CN" altLang="en-US" dirty="0" smtClean="0">
                <a:latin typeface="Arial"/>
                <a:cs typeface="Arial"/>
              </a:rPr>
              <a:t>中是很常见的做法</a:t>
            </a:r>
            <a:endParaRPr dirty="0">
              <a:latin typeface="Arial"/>
              <a:cs typeface="Arial"/>
            </a:endParaRPr>
          </a:p>
        </p:txBody>
      </p:sp>
      <p:pic>
        <p:nvPicPr>
          <p:cNvPr id="7" name="Picture 6" descr="new_ta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6" y="1500187"/>
            <a:ext cx="2397329" cy="292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72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9766" y="488811"/>
            <a:ext cx="7184469" cy="353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06347"/>
            <a:r>
              <a:rPr sz="2300" dirty="0"/>
              <a:t>ENCAPSULATION</a:t>
            </a:r>
            <a:r>
              <a:rPr lang="zh-CN" altLang="en-US" sz="2300" dirty="0"/>
              <a:t>｜封装</a:t>
            </a:r>
            <a:endParaRPr sz="2300" dirty="0"/>
          </a:p>
        </p:txBody>
      </p:sp>
      <p:sp>
        <p:nvSpPr>
          <p:cNvPr id="3" name="object 3"/>
          <p:cNvSpPr txBox="1"/>
          <p:nvPr/>
        </p:nvSpPr>
        <p:spPr>
          <a:xfrm>
            <a:off x="671512" y="1457325"/>
            <a:ext cx="4329113" cy="34654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>
              <a:lnSpc>
                <a:spcPts val="1969"/>
              </a:lnSpc>
            </a:pPr>
            <a:r>
              <a:rPr dirty="0">
                <a:latin typeface="Arial"/>
                <a:cs typeface="Arial"/>
              </a:rPr>
              <a:t>Object oriented programming </a:t>
            </a:r>
            <a:r>
              <a:rPr dirty="0" smtClean="0">
                <a:latin typeface="Arial"/>
                <a:cs typeface="Arial"/>
              </a:rPr>
              <a:t>provides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dirty="0" smtClean="0">
                <a:latin typeface="Arial"/>
                <a:cs typeface="Arial"/>
              </a:rPr>
              <a:t>encapsulation </a:t>
            </a:r>
            <a:r>
              <a:rPr dirty="0">
                <a:latin typeface="Arial"/>
                <a:cs typeface="Arial"/>
              </a:rPr>
              <a:t>(bundling and protection) of data</a:t>
            </a:r>
            <a:r>
              <a:rPr dirty="0" smtClean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 marL="7144">
              <a:lnSpc>
                <a:spcPts val="1969"/>
              </a:lnSpc>
            </a:pPr>
            <a:r>
              <a:rPr dirty="0">
                <a:latin typeface="Arial"/>
                <a:cs typeface="Arial"/>
              </a:rPr>
              <a:t>Encapsulation can be used to </a:t>
            </a:r>
            <a:r>
              <a:rPr dirty="0" smtClean="0">
                <a:latin typeface="Arial"/>
                <a:cs typeface="Arial"/>
              </a:rPr>
              <a:t>restrict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dirty="0" smtClean="0">
                <a:latin typeface="Arial"/>
                <a:cs typeface="Arial"/>
              </a:rPr>
              <a:t>access </a:t>
            </a:r>
            <a:r>
              <a:rPr dirty="0">
                <a:latin typeface="Arial"/>
                <a:cs typeface="Arial"/>
              </a:rPr>
              <a:t>to and to keep fields and methods safe from the general program and from accidental misuse</a:t>
            </a:r>
            <a:r>
              <a:rPr dirty="0" smtClean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 marL="7144" marR="198953">
              <a:lnSpc>
                <a:spcPts val="1913"/>
              </a:lnSpc>
            </a:pPr>
            <a:r>
              <a:rPr dirty="0">
                <a:latin typeface="Arial"/>
                <a:cs typeface="Arial"/>
              </a:rPr>
              <a:t>The public and private keywords can be used </a:t>
            </a:r>
            <a:r>
              <a:rPr dirty="0" smtClean="0">
                <a:latin typeface="Arial"/>
                <a:cs typeface="Arial"/>
              </a:rPr>
              <a:t>to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dirty="0" smtClean="0">
                <a:latin typeface="Arial"/>
                <a:cs typeface="Arial"/>
              </a:rPr>
              <a:t>allow </a:t>
            </a:r>
            <a:r>
              <a:rPr dirty="0">
                <a:latin typeface="Arial"/>
                <a:cs typeface="Arial"/>
              </a:rPr>
              <a:t>and disallow access</a:t>
            </a:r>
            <a:r>
              <a:rPr dirty="0" smtClean="0">
                <a:latin typeface="Arial"/>
                <a:cs typeface="Arial"/>
              </a:rPr>
              <a:t>.</a:t>
            </a:r>
            <a:endParaRPr lang="en-US" dirty="0" smtClean="0">
              <a:latin typeface="Arial"/>
              <a:cs typeface="Arial"/>
            </a:endParaRPr>
          </a:p>
          <a:p>
            <a:pPr marL="7144" marR="198953">
              <a:lnSpc>
                <a:spcPts val="1913"/>
              </a:lnSpc>
            </a:pPr>
            <a:endParaRPr lang="en-US" dirty="0">
              <a:latin typeface="Arial"/>
              <a:cs typeface="Arial"/>
            </a:endParaRPr>
          </a:p>
          <a:p>
            <a:pPr marL="7144" marR="198953">
              <a:lnSpc>
                <a:spcPts val="1913"/>
              </a:lnSpc>
            </a:pPr>
            <a:r>
              <a:rPr lang="en-US" dirty="0" smtClean="0">
                <a:latin typeface="Arial"/>
                <a:cs typeface="Arial"/>
              </a:rPr>
              <a:t>This keyword is used to disallow other classes access to the fields and methods within a class. The private keyword is used before a field or method that you want to be available only within the class. In Processing, all fields and methods are public unless otherwise specified by the private keyword.</a:t>
            </a:r>
            <a:endParaRPr dirty="0">
              <a:latin typeface="Arial"/>
              <a:cs typeface="Arial"/>
            </a:endParaRPr>
          </a:p>
        </p:txBody>
      </p:sp>
      <p:pic>
        <p:nvPicPr>
          <p:cNvPr id="7" name="Picture 6" descr="Encapsulatio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284" y="1500188"/>
            <a:ext cx="30861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92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0" y="2160477"/>
            <a:ext cx="9144000" cy="353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 algn="ctr"/>
            <a:r>
              <a:rPr sz="2300" dirty="0">
                <a:solidFill>
                  <a:srgbClr val="FFFFFF"/>
                </a:solidFill>
              </a:rPr>
              <a:t>ARRAYLISTS</a:t>
            </a: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660080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960"/>
            <a:r>
              <a:rPr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27337" y="1505085"/>
            <a:ext cx="4415843" cy="29465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 marR="285750">
              <a:lnSpc>
                <a:spcPts val="1913"/>
              </a:lnSpc>
            </a:pPr>
            <a:r>
              <a:rPr sz="1700" dirty="0">
                <a:latin typeface="Times New Roman"/>
                <a:cs typeface="Times New Roman"/>
              </a:rPr>
              <a:t>A function, sometimes refereed to as a subroutine, procedure or method</a:t>
            </a:r>
            <a:r>
              <a:rPr sz="1700" dirty="0" smtClean="0">
                <a:latin typeface="Times New Roman"/>
                <a:cs typeface="Times New Roman"/>
              </a:rPr>
              <a:t>,</a:t>
            </a:r>
            <a:r>
              <a:rPr lang="en-US" sz="1700" dirty="0" smtClean="0">
                <a:latin typeface="Times New Roman"/>
                <a:cs typeface="Times New Roman"/>
              </a:rPr>
              <a:t> </a:t>
            </a:r>
            <a:r>
              <a:rPr sz="1700" dirty="0" smtClean="0">
                <a:latin typeface="Times New Roman"/>
                <a:cs typeface="Times New Roman"/>
              </a:rPr>
              <a:t>depending </a:t>
            </a:r>
            <a:r>
              <a:rPr sz="1700" dirty="0">
                <a:latin typeface="Times New Roman"/>
                <a:cs typeface="Times New Roman"/>
              </a:rPr>
              <a:t>on the specifics of where or how it is used, is a sequence of code </a:t>
            </a:r>
            <a:r>
              <a:rPr sz="1700" dirty="0" smtClean="0">
                <a:latin typeface="Times New Roman"/>
                <a:cs typeface="Times New Roman"/>
              </a:rPr>
              <a:t>that</a:t>
            </a:r>
            <a:r>
              <a:rPr lang="en-US" sz="1700" dirty="0" smtClean="0">
                <a:latin typeface="Times New Roman"/>
                <a:cs typeface="Times New Roman"/>
              </a:rPr>
              <a:t> </a:t>
            </a:r>
            <a:r>
              <a:rPr sz="1700" dirty="0" smtClean="0">
                <a:latin typeface="Times New Roman"/>
                <a:cs typeface="Times New Roman"/>
              </a:rPr>
              <a:t>performs </a:t>
            </a:r>
            <a:r>
              <a:rPr sz="1700" dirty="0">
                <a:latin typeface="Times New Roman"/>
                <a:cs typeface="Times New Roman"/>
              </a:rPr>
              <a:t>a specific task</a:t>
            </a:r>
            <a:r>
              <a:rPr sz="1700" dirty="0" smtClean="0">
                <a:latin typeface="Times New Roman"/>
                <a:cs typeface="Times New Roman"/>
              </a:rPr>
              <a:t>.</a:t>
            </a:r>
            <a:endParaRPr sz="1700" dirty="0">
              <a:latin typeface="Times New Roman"/>
              <a:cs typeface="Times New Roman"/>
            </a:endParaRPr>
          </a:p>
          <a:p>
            <a:pPr marL="7144" marR="61793">
              <a:lnSpc>
                <a:spcPts val="1913"/>
              </a:lnSpc>
            </a:pPr>
            <a:r>
              <a:rPr sz="1700" dirty="0">
                <a:latin typeface="Times New Roman"/>
                <a:cs typeface="Times New Roman"/>
              </a:rPr>
              <a:t>This code is collected together and given a name, so that it can be easily called </a:t>
            </a:r>
            <a:r>
              <a:rPr sz="1700" dirty="0" smtClean="0">
                <a:latin typeface="Times New Roman"/>
                <a:cs typeface="Times New Roman"/>
              </a:rPr>
              <a:t>on</a:t>
            </a:r>
            <a:r>
              <a:rPr lang="en-US" sz="1700" dirty="0" smtClean="0">
                <a:latin typeface="Times New Roman"/>
                <a:cs typeface="Times New Roman"/>
              </a:rPr>
              <a:t> </a:t>
            </a:r>
            <a:r>
              <a:rPr sz="1700" dirty="0" smtClean="0">
                <a:latin typeface="Times New Roman"/>
                <a:cs typeface="Times New Roman"/>
              </a:rPr>
              <a:t>anytime </a:t>
            </a:r>
            <a:r>
              <a:rPr sz="1700" dirty="0">
                <a:latin typeface="Times New Roman"/>
                <a:cs typeface="Times New Roman"/>
              </a:rPr>
              <a:t>that specific task needs to be performed</a:t>
            </a:r>
            <a:r>
              <a:rPr sz="1700" dirty="0" smtClean="0">
                <a:latin typeface="Times New Roman"/>
                <a:cs typeface="Times New Roman"/>
              </a:rPr>
              <a:t>.</a:t>
            </a:r>
            <a:endParaRPr lang="en-US" sz="1700" dirty="0" smtClean="0">
              <a:latin typeface="Times New Roman"/>
              <a:cs typeface="Times New Roman"/>
            </a:endParaRPr>
          </a:p>
          <a:p>
            <a:pPr marL="7144" marR="61793">
              <a:lnSpc>
                <a:spcPts val="1913"/>
              </a:lnSpc>
            </a:pPr>
            <a:endParaRPr lang="en-US" sz="1700" dirty="0" smtClean="0">
              <a:latin typeface="Times New Roman"/>
              <a:cs typeface="Times New Roman"/>
            </a:endParaRPr>
          </a:p>
          <a:p>
            <a:pPr marL="7144" marR="61793">
              <a:lnSpc>
                <a:spcPts val="1913"/>
              </a:lnSpc>
            </a:pPr>
            <a:r>
              <a:rPr lang="en-US" altLang="zh-CN" dirty="0" smtClean="0">
                <a:latin typeface="Times New Roman"/>
                <a:cs typeface="Times New Roman"/>
              </a:rPr>
              <a:t>Function</a:t>
            </a:r>
            <a:r>
              <a:rPr lang="zh-CN" altLang="en-US" dirty="0" smtClean="0">
                <a:latin typeface="Times New Roman"/>
                <a:cs typeface="Times New Roman"/>
              </a:rPr>
              <a:t>指可以完成／实现某特定任务的一串代码，通常这些代码被集成封装并被赋予特定的名字，以便随时在需要的场合被调用</a:t>
            </a:r>
            <a:endParaRPr lang="en-US" dirty="0" smtClean="0">
              <a:latin typeface="Times New Roman"/>
              <a:cs typeface="Times New Roman"/>
            </a:endParaRPr>
          </a:p>
          <a:p>
            <a:pPr marL="7144" marR="61793">
              <a:lnSpc>
                <a:spcPts val="1913"/>
              </a:lnSpc>
            </a:pPr>
            <a:endParaRPr sz="1700" dirty="0">
              <a:latin typeface="Times New Roman"/>
              <a:cs typeface="Times New Roman"/>
            </a:endParaRPr>
          </a:p>
        </p:txBody>
      </p:sp>
      <p:pic>
        <p:nvPicPr>
          <p:cNvPr id="5" name="Picture 4" descr="func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7" y="1298955"/>
            <a:ext cx="3366476" cy="33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17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aylis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409" y="1074372"/>
            <a:ext cx="4511104" cy="3383328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9766" y="488811"/>
            <a:ext cx="7184469" cy="353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92110"/>
            <a:r>
              <a:rPr sz="2300" dirty="0"/>
              <a:t>ARRAYLISTS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7238" y="1504053"/>
            <a:ext cx="3264337" cy="34786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 marR="256461">
              <a:lnSpc>
                <a:spcPts val="1913"/>
              </a:lnSpc>
            </a:pPr>
            <a:r>
              <a:rPr dirty="0">
                <a:latin typeface="Arial"/>
                <a:cs typeface="Arial"/>
              </a:rPr>
              <a:t>Arraylists are a dynamically resizable variable type designed to store multiple objects</a:t>
            </a:r>
            <a:r>
              <a:rPr dirty="0" smtClean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 marL="7144" marR="223957">
              <a:lnSpc>
                <a:spcPts val="1913"/>
              </a:lnSpc>
            </a:pPr>
            <a:r>
              <a:rPr dirty="0">
                <a:latin typeface="Arial"/>
                <a:cs typeface="Arial"/>
              </a:rPr>
              <a:t>Arraylists are based on Java Lists, and are more convenient than arrays </a:t>
            </a:r>
            <a:r>
              <a:rPr dirty="0" smtClean="0">
                <a:latin typeface="Arial"/>
                <a:cs typeface="Arial"/>
              </a:rPr>
              <a:t>for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dirty="0" smtClean="0">
                <a:latin typeface="Arial"/>
                <a:cs typeface="Arial"/>
              </a:rPr>
              <a:t>storing </a:t>
            </a:r>
            <a:r>
              <a:rPr dirty="0">
                <a:latin typeface="Arial"/>
                <a:cs typeface="Arial"/>
              </a:rPr>
              <a:t>objects, because of their dynamically resizable nature</a:t>
            </a:r>
            <a:r>
              <a:rPr dirty="0" smtClean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 marL="7144">
              <a:lnSpc>
                <a:spcPts val="1969"/>
              </a:lnSpc>
            </a:pPr>
            <a:r>
              <a:rPr dirty="0">
                <a:latin typeface="Arial"/>
                <a:cs typeface="Arial"/>
              </a:rPr>
              <a:t>Arraylists have a size() method </a:t>
            </a:r>
            <a:r>
              <a:rPr dirty="0" smtClean="0">
                <a:latin typeface="Arial"/>
                <a:cs typeface="Arial"/>
              </a:rPr>
              <a:t>rather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dirty="0" smtClean="0">
                <a:latin typeface="Arial"/>
                <a:cs typeface="Arial"/>
              </a:rPr>
              <a:t>than </a:t>
            </a:r>
            <a:r>
              <a:rPr dirty="0">
                <a:latin typeface="Arial"/>
                <a:cs typeface="Arial"/>
              </a:rPr>
              <a:t>a length field, but it serves the same purpose</a:t>
            </a:r>
            <a:r>
              <a:rPr dirty="0" smtClean="0">
                <a:latin typeface="Arial"/>
                <a:cs typeface="Arial"/>
              </a:rPr>
              <a:t>.</a:t>
            </a:r>
            <a:endParaRPr lang="en-US" dirty="0" smtClean="0">
              <a:latin typeface="Arial"/>
              <a:cs typeface="Arial"/>
            </a:endParaRPr>
          </a:p>
          <a:p>
            <a:pPr marL="7144">
              <a:lnSpc>
                <a:spcPts val="1969"/>
              </a:lnSpc>
            </a:pPr>
            <a:r>
              <a:rPr lang="en-US" altLang="zh-CN" dirty="0" err="1" smtClean="0">
                <a:latin typeface="Arial"/>
                <a:cs typeface="Arial"/>
              </a:rPr>
              <a:t>Arraylist</a:t>
            </a:r>
            <a:r>
              <a:rPr lang="zh-CN" altLang="en-US" dirty="0" smtClean="0">
                <a:latin typeface="Arial"/>
                <a:cs typeface="Arial"/>
              </a:rPr>
              <a:t>是个动态可改变尺寸的变量类型，某些情况下比</a:t>
            </a:r>
            <a:r>
              <a:rPr lang="en-US" altLang="zh-CN" dirty="0" err="1" smtClean="0">
                <a:latin typeface="Arial"/>
                <a:cs typeface="Arial"/>
              </a:rPr>
              <a:t>arraylist</a:t>
            </a:r>
            <a:r>
              <a:rPr lang="zh-CN" altLang="en-US" dirty="0" smtClean="0">
                <a:latin typeface="Arial"/>
                <a:cs typeface="Arial"/>
              </a:rPr>
              <a:t>方便，因为它的动态尺寸。对应于</a:t>
            </a:r>
            <a:r>
              <a:rPr lang="en-US" altLang="zh-CN" dirty="0" smtClean="0">
                <a:latin typeface="Arial"/>
                <a:cs typeface="Arial"/>
              </a:rPr>
              <a:t>array</a:t>
            </a:r>
            <a:r>
              <a:rPr lang="zh-CN" altLang="en-US" dirty="0" smtClean="0">
                <a:latin typeface="Arial"/>
                <a:cs typeface="Arial"/>
              </a:rPr>
              <a:t>的</a:t>
            </a:r>
            <a:r>
              <a:rPr lang="en-US" altLang="zh-CN" dirty="0" smtClean="0">
                <a:latin typeface="Arial"/>
                <a:cs typeface="Arial"/>
              </a:rPr>
              <a:t>length</a:t>
            </a:r>
            <a:r>
              <a:rPr lang="zh-CN" altLang="en-US" dirty="0" smtClean="0">
                <a:latin typeface="Arial"/>
                <a:cs typeface="Arial"/>
              </a:rPr>
              <a:t>（），</a:t>
            </a:r>
            <a:r>
              <a:rPr lang="en-US" altLang="zh-CN" dirty="0" err="1" smtClean="0">
                <a:latin typeface="Arial"/>
                <a:cs typeface="Arial"/>
              </a:rPr>
              <a:t>arraylist</a:t>
            </a:r>
            <a:r>
              <a:rPr lang="zh-CN" altLang="en-US" dirty="0" smtClean="0">
                <a:latin typeface="Arial"/>
                <a:cs typeface="Arial"/>
              </a:rPr>
              <a:t>有</a:t>
            </a:r>
            <a:r>
              <a:rPr lang="en-US" altLang="zh-CN" dirty="0" smtClean="0">
                <a:latin typeface="Arial"/>
                <a:cs typeface="Arial"/>
              </a:rPr>
              <a:t>size</a:t>
            </a:r>
            <a:r>
              <a:rPr lang="zh-CN" altLang="en-US" dirty="0" smtClean="0">
                <a:latin typeface="Arial"/>
                <a:cs typeface="Arial"/>
              </a:rPr>
              <a:t>（）</a:t>
            </a:r>
            <a:r>
              <a:rPr lang="en-US" altLang="zh-CN" dirty="0" smtClean="0">
                <a:latin typeface="Arial"/>
                <a:cs typeface="Arial"/>
              </a:rPr>
              <a:t>function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8303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237" y="1506992"/>
            <a:ext cx="1934528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z="1700" spc="64" dirty="0">
                <a:latin typeface="Courier New"/>
                <a:cs typeface="Courier New"/>
              </a:rPr>
              <a:t>ArrayList&lt;Dog&gt;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14959" y="1506992"/>
            <a:ext cx="1103352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z="1700" spc="68" dirty="0">
                <a:latin typeface="Courier New"/>
                <a:cs typeface="Courier New"/>
              </a:rPr>
              <a:t>puppie</a:t>
            </a:r>
            <a:r>
              <a:rPr sz="1700" spc="64" dirty="0">
                <a:latin typeface="Courier New"/>
                <a:cs typeface="Courier New"/>
              </a:rPr>
              <a:t>s</a:t>
            </a:r>
            <a:r>
              <a:rPr sz="1700" dirty="0">
                <a:latin typeface="Courier New"/>
                <a:cs typeface="Courier New"/>
              </a:rPr>
              <a:t>;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7238" y="1992767"/>
            <a:ext cx="1797725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z="1700" spc="64" dirty="0">
                <a:latin typeface="Courier New"/>
                <a:cs typeface="Courier New"/>
              </a:rPr>
              <a:t>puppie</a:t>
            </a:r>
            <a:r>
              <a:rPr sz="1700" dirty="0">
                <a:latin typeface="Courier New"/>
                <a:cs typeface="Courier New"/>
              </a:rPr>
              <a:t>s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=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4" dirty="0">
                <a:latin typeface="Courier New"/>
                <a:cs typeface="Courier New"/>
              </a:rPr>
              <a:t>new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77777" y="1992767"/>
            <a:ext cx="2346365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z="1700" spc="68" dirty="0">
                <a:latin typeface="Courier New"/>
                <a:cs typeface="Courier New"/>
              </a:rPr>
              <a:t>ArrayList&lt;Do</a:t>
            </a:r>
            <a:r>
              <a:rPr sz="1700" spc="64" dirty="0">
                <a:latin typeface="Courier New"/>
                <a:cs typeface="Courier New"/>
              </a:rPr>
              <a:t>g&gt;();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7237" y="2478542"/>
            <a:ext cx="3718322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z="1700" spc="64" dirty="0">
                <a:latin typeface="Courier New"/>
                <a:cs typeface="Courier New"/>
              </a:rPr>
              <a:t>puppies.add(ne</a:t>
            </a:r>
            <a:r>
              <a:rPr sz="1700" dirty="0">
                <a:latin typeface="Courier New"/>
                <a:cs typeface="Courier New"/>
              </a:rPr>
              <a:t>w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8" dirty="0">
                <a:latin typeface="Courier New"/>
                <a:cs typeface="Courier New"/>
              </a:rPr>
              <a:t>Do</a:t>
            </a:r>
            <a:r>
              <a:rPr sz="1700" spc="64" dirty="0">
                <a:latin typeface="Courier New"/>
                <a:cs typeface="Courier New"/>
              </a:rPr>
              <a:t>g(10</a:t>
            </a:r>
            <a:r>
              <a:rPr sz="1700" dirty="0">
                <a:latin typeface="Courier New"/>
                <a:cs typeface="Courier New"/>
              </a:rPr>
              <a:t>,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4" dirty="0">
                <a:latin typeface="Courier New"/>
                <a:cs typeface="Courier New"/>
              </a:rPr>
              <a:t>10,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98308" y="2478542"/>
            <a:ext cx="700088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z="1700" spc="64" dirty="0">
                <a:latin typeface="Courier New"/>
                <a:cs typeface="Courier New"/>
              </a:rPr>
              <a:t>50));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7237" y="2964317"/>
            <a:ext cx="4129802" cy="984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968" marR="2858" indent="-307181">
              <a:lnSpc>
                <a:spcPts val="1913"/>
              </a:lnSpc>
            </a:pPr>
            <a:r>
              <a:rPr sz="1700" spc="64" dirty="0">
                <a:latin typeface="Courier New"/>
                <a:cs typeface="Courier New"/>
              </a:rPr>
              <a:t>fo</a:t>
            </a:r>
            <a:r>
              <a:rPr sz="1700" dirty="0">
                <a:latin typeface="Courier New"/>
                <a:cs typeface="Courier New"/>
              </a:rPr>
              <a:t>r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4" dirty="0">
                <a:latin typeface="Courier New"/>
                <a:cs typeface="Courier New"/>
              </a:rPr>
              <a:t>(in</a:t>
            </a:r>
            <a:r>
              <a:rPr sz="1700" dirty="0">
                <a:latin typeface="Courier New"/>
                <a:cs typeface="Courier New"/>
              </a:rPr>
              <a:t>t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i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=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8" dirty="0">
                <a:latin typeface="Courier New"/>
                <a:cs typeface="Courier New"/>
              </a:rPr>
              <a:t>puppie</a:t>
            </a:r>
            <a:r>
              <a:rPr sz="1700" spc="64" dirty="0">
                <a:latin typeface="Courier New"/>
                <a:cs typeface="Courier New"/>
              </a:rPr>
              <a:t>s.size()-1; </a:t>
            </a:r>
            <a:r>
              <a:rPr sz="1700" spc="68" dirty="0">
                <a:latin typeface="Courier New"/>
                <a:cs typeface="Courier New"/>
              </a:rPr>
              <a:t>Do</a:t>
            </a:r>
            <a:r>
              <a:rPr sz="1700" dirty="0">
                <a:latin typeface="Courier New"/>
                <a:cs typeface="Courier New"/>
              </a:rPr>
              <a:t>g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8" dirty="0">
                <a:latin typeface="Courier New"/>
                <a:cs typeface="Courier New"/>
              </a:rPr>
              <a:t>pupp</a:t>
            </a:r>
            <a:r>
              <a:rPr sz="1700" dirty="0">
                <a:latin typeface="Courier New"/>
                <a:cs typeface="Courier New"/>
              </a:rPr>
              <a:t>y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=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8" dirty="0">
                <a:latin typeface="Courier New"/>
                <a:cs typeface="Courier New"/>
              </a:rPr>
              <a:t>puppie</a:t>
            </a:r>
            <a:r>
              <a:rPr sz="1700" spc="59" dirty="0">
                <a:latin typeface="Courier New"/>
                <a:cs typeface="Courier New"/>
              </a:rPr>
              <a:t>s</a:t>
            </a:r>
            <a:r>
              <a:rPr sz="1700" spc="64" dirty="0">
                <a:latin typeface="Courier New"/>
                <a:cs typeface="Courier New"/>
              </a:rPr>
              <a:t>.get(i); </a:t>
            </a:r>
            <a:r>
              <a:rPr sz="1700" spc="68" dirty="0">
                <a:latin typeface="Courier New"/>
                <a:cs typeface="Courier New"/>
              </a:rPr>
              <a:t>puppy.bar</a:t>
            </a:r>
            <a:r>
              <a:rPr sz="1700" spc="62" dirty="0">
                <a:latin typeface="Courier New"/>
                <a:cs typeface="Courier New"/>
              </a:rPr>
              <a:t>k</a:t>
            </a:r>
            <a:r>
              <a:rPr sz="1700" spc="64" dirty="0">
                <a:latin typeface="Courier New"/>
                <a:cs typeface="Courier New"/>
              </a:rPr>
              <a:t>();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09852" y="2964317"/>
            <a:ext cx="1926312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z="1700" dirty="0">
                <a:latin typeface="Courier New"/>
                <a:cs typeface="Courier New"/>
              </a:rPr>
              <a:t>i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4" dirty="0">
                <a:latin typeface="Courier New"/>
                <a:cs typeface="Courier New"/>
              </a:rPr>
              <a:t>&gt;</a:t>
            </a:r>
            <a:r>
              <a:rPr sz="1700" dirty="0">
                <a:latin typeface="Courier New"/>
                <a:cs typeface="Courier New"/>
              </a:rPr>
              <a:t>=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4" dirty="0">
                <a:latin typeface="Courier New"/>
                <a:cs typeface="Courier New"/>
              </a:rPr>
              <a:t>0</a:t>
            </a:r>
            <a:r>
              <a:rPr sz="1700" dirty="0">
                <a:latin typeface="Courier New"/>
                <a:cs typeface="Courier New"/>
              </a:rPr>
              <a:t>;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spc="64" dirty="0">
                <a:latin typeface="Courier New"/>
                <a:cs typeface="Courier New"/>
              </a:rPr>
              <a:t>i--</a:t>
            </a:r>
            <a:r>
              <a:rPr sz="1700" dirty="0">
                <a:latin typeface="Courier New"/>
                <a:cs typeface="Courier New"/>
              </a:rPr>
              <a:t>)</a:t>
            </a:r>
            <a:r>
              <a:rPr sz="1700" spc="13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{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7237" y="3692980"/>
            <a:ext cx="2483882" cy="756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z="1700" dirty="0">
                <a:latin typeface="Courier New"/>
                <a:cs typeface="Courier New"/>
              </a:rPr>
              <a:t>}</a:t>
            </a:r>
            <a:endParaRPr sz="1700">
              <a:latin typeface="Courier New"/>
              <a:cs typeface="Courier New"/>
            </a:endParaRPr>
          </a:p>
          <a:p>
            <a:pPr>
              <a:spcBef>
                <a:spcPts val="21"/>
              </a:spcBef>
            </a:pPr>
            <a:endParaRPr sz="1500">
              <a:latin typeface="Times New Roman"/>
              <a:cs typeface="Times New Roman"/>
            </a:endParaRPr>
          </a:p>
          <a:p>
            <a:pPr marL="7144"/>
            <a:r>
              <a:rPr sz="1700" spc="68" dirty="0">
                <a:latin typeface="Courier New"/>
                <a:cs typeface="Courier New"/>
              </a:rPr>
              <a:t>puppies.remove(0);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79766" y="488811"/>
            <a:ext cx="7184469" cy="353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27653"/>
            <a:r>
              <a:rPr sz="2300" dirty="0"/>
              <a:t>ARRAYLIST USAGE EXAMPLE</a:t>
            </a:r>
            <a:r>
              <a:rPr lang="zh-CN" altLang="en-US" sz="2300" dirty="0"/>
              <a:t>｜示例</a:t>
            </a: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536650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dirty="0"/>
              <a:t>PREDEFINED &amp; USER-DEFINED 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7237" y="1505085"/>
            <a:ext cx="3251121" cy="26935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 marR="2858">
              <a:lnSpc>
                <a:spcPts val="1913"/>
              </a:lnSpc>
            </a:pPr>
            <a:r>
              <a:rPr sz="1700" dirty="0">
                <a:latin typeface="Times New Roman"/>
                <a:cs typeface="Times New Roman"/>
              </a:rPr>
              <a:t>Some functions are predefined within the language, for example in Processing there are the setup(), draw(), ellipse() </a:t>
            </a:r>
            <a:r>
              <a:rPr sz="1700" dirty="0" smtClean="0">
                <a:latin typeface="Times New Roman"/>
                <a:cs typeface="Times New Roman"/>
              </a:rPr>
              <a:t>and</a:t>
            </a:r>
            <a:r>
              <a:rPr lang="en-US" sz="1700" dirty="0" smtClean="0">
                <a:latin typeface="Times New Roman"/>
                <a:cs typeface="Times New Roman"/>
              </a:rPr>
              <a:t> </a:t>
            </a:r>
            <a:r>
              <a:rPr sz="1700" dirty="0" smtClean="0">
                <a:latin typeface="Times New Roman"/>
                <a:cs typeface="Times New Roman"/>
              </a:rPr>
              <a:t>rect</a:t>
            </a:r>
            <a:r>
              <a:rPr sz="1700" dirty="0">
                <a:latin typeface="Times New Roman"/>
                <a:cs typeface="Times New Roman"/>
              </a:rPr>
              <a:t>() functions, as well as many others</a:t>
            </a:r>
            <a:r>
              <a:rPr sz="1700" dirty="0" smtClean="0">
                <a:latin typeface="Times New Roman"/>
                <a:cs typeface="Times New Roman"/>
              </a:rPr>
              <a:t>.</a:t>
            </a:r>
            <a:endParaRPr sz="1700" dirty="0">
              <a:latin typeface="Times New Roman"/>
              <a:cs typeface="Times New Roman"/>
            </a:endParaRPr>
          </a:p>
          <a:p>
            <a:pPr marL="7144" marR="28218">
              <a:lnSpc>
                <a:spcPts val="1913"/>
              </a:lnSpc>
            </a:pPr>
            <a:r>
              <a:rPr sz="1700" dirty="0">
                <a:latin typeface="Times New Roman"/>
                <a:cs typeface="Times New Roman"/>
              </a:rPr>
              <a:t>However, functions can also be defined by programmers such as yourself</a:t>
            </a:r>
            <a:r>
              <a:rPr sz="1700" dirty="0" smtClean="0">
                <a:latin typeface="Times New Roman"/>
                <a:cs typeface="Times New Roman"/>
              </a:rPr>
              <a:t>.</a:t>
            </a:r>
            <a:endParaRPr lang="en-US" sz="1700" dirty="0" smtClean="0">
              <a:latin typeface="Times New Roman"/>
              <a:cs typeface="Times New Roman"/>
            </a:endParaRPr>
          </a:p>
          <a:p>
            <a:pPr marL="7144" marR="28218">
              <a:lnSpc>
                <a:spcPts val="1913"/>
              </a:lnSpc>
            </a:pPr>
            <a:endParaRPr lang="en-US" sz="1700" dirty="0" smtClean="0">
              <a:latin typeface="Times New Roman"/>
              <a:cs typeface="Times New Roman"/>
            </a:endParaRPr>
          </a:p>
          <a:p>
            <a:pPr marL="7144" marR="28218">
              <a:lnSpc>
                <a:spcPts val="1913"/>
              </a:lnSpc>
            </a:pPr>
            <a:r>
              <a:rPr lang="zh-CN" altLang="en-US" dirty="0" smtClean="0">
                <a:latin typeface="Times New Roman"/>
                <a:cs typeface="Times New Roman"/>
              </a:rPr>
              <a:t>自定义</a:t>
            </a:r>
            <a:r>
              <a:rPr lang="en-US" altLang="zh-CN" dirty="0" smtClean="0">
                <a:latin typeface="Times New Roman"/>
                <a:cs typeface="Times New Roman"/>
              </a:rPr>
              <a:t>function</a:t>
            </a:r>
            <a:r>
              <a:rPr lang="zh-CN" altLang="en-US" dirty="0" smtClean="0">
                <a:latin typeface="Times New Roman"/>
                <a:cs typeface="Times New Roman"/>
              </a:rPr>
              <a:t>：除了程序自带的</a:t>
            </a:r>
            <a:r>
              <a:rPr lang="en-US" altLang="zh-CN" dirty="0" smtClean="0">
                <a:latin typeface="Times New Roman"/>
                <a:cs typeface="Times New Roman"/>
              </a:rPr>
              <a:t>function</a:t>
            </a:r>
            <a:r>
              <a:rPr lang="zh-CN" altLang="en-US" dirty="0" smtClean="0">
                <a:latin typeface="Times New Roman"/>
                <a:cs typeface="Times New Roman"/>
              </a:rPr>
              <a:t>之外，用户可以自定义</a:t>
            </a:r>
            <a:r>
              <a:rPr lang="en-US" altLang="zh-CN" dirty="0" smtClean="0">
                <a:latin typeface="Times New Roman"/>
                <a:cs typeface="Times New Roman"/>
              </a:rPr>
              <a:t>function</a:t>
            </a:r>
            <a:endParaRPr dirty="0">
              <a:latin typeface="Times New Roman"/>
              <a:cs typeface="Times New Roman"/>
            </a:endParaRPr>
          </a:p>
        </p:txBody>
      </p:sp>
      <p:pic>
        <p:nvPicPr>
          <p:cNvPr id="5" name="Picture 4" descr="di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23" y="1498555"/>
            <a:ext cx="4800194" cy="270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46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du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475" y="1181049"/>
            <a:ext cx="4921055" cy="3408948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3347"/>
            <a:r>
              <a:rPr dirty="0"/>
              <a:t>REUSABILITY &amp; MODULARITY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0355" y="1505085"/>
            <a:ext cx="3844469" cy="31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 marR="82868" algn="just">
              <a:lnSpc>
                <a:spcPts val="1913"/>
              </a:lnSpc>
            </a:pPr>
            <a:r>
              <a:rPr sz="1700" dirty="0">
                <a:latin typeface="Times New Roman"/>
                <a:cs typeface="Times New Roman"/>
              </a:rPr>
              <a:t>Functions make your code more reusable and </a:t>
            </a:r>
            <a:r>
              <a:rPr sz="1700" dirty="0" smtClean="0">
                <a:latin typeface="Times New Roman"/>
                <a:cs typeface="Times New Roman"/>
              </a:rPr>
              <a:t>modular.You </a:t>
            </a:r>
            <a:r>
              <a:rPr sz="1700" dirty="0">
                <a:latin typeface="Times New Roman"/>
                <a:cs typeface="Times New Roman"/>
              </a:rPr>
              <a:t>should create a </a:t>
            </a:r>
            <a:r>
              <a:rPr sz="1700" dirty="0" smtClean="0">
                <a:latin typeface="Times New Roman"/>
                <a:cs typeface="Times New Roman"/>
              </a:rPr>
              <a:t>function</a:t>
            </a:r>
            <a:r>
              <a:rPr lang="en-US" sz="1700" dirty="0" smtClean="0">
                <a:latin typeface="Times New Roman"/>
                <a:cs typeface="Times New Roman"/>
              </a:rPr>
              <a:t> </a:t>
            </a:r>
            <a:r>
              <a:rPr sz="1700" dirty="0" smtClean="0">
                <a:latin typeface="Times New Roman"/>
                <a:cs typeface="Times New Roman"/>
              </a:rPr>
              <a:t>whenever </a:t>
            </a:r>
            <a:r>
              <a:rPr sz="1700" dirty="0">
                <a:latin typeface="Times New Roman"/>
                <a:cs typeface="Times New Roman"/>
              </a:rPr>
              <a:t>there is a task that you would like </a:t>
            </a:r>
            <a:r>
              <a:rPr sz="1700" dirty="0" smtClean="0">
                <a:latin typeface="Times New Roman"/>
                <a:cs typeface="Times New Roman"/>
              </a:rPr>
              <a:t>to</a:t>
            </a:r>
            <a:r>
              <a:rPr lang="en-US" sz="1700" dirty="0" smtClean="0">
                <a:latin typeface="Times New Roman"/>
                <a:cs typeface="Times New Roman"/>
              </a:rPr>
              <a:t> </a:t>
            </a:r>
            <a:r>
              <a:rPr sz="1700" dirty="0" smtClean="0">
                <a:latin typeface="Times New Roman"/>
                <a:cs typeface="Times New Roman"/>
              </a:rPr>
              <a:t>perform </a:t>
            </a:r>
            <a:r>
              <a:rPr sz="1700" dirty="0">
                <a:latin typeface="Times New Roman"/>
                <a:cs typeface="Times New Roman"/>
              </a:rPr>
              <a:t>repeatedly, or whenever you find yourself repeating the </a:t>
            </a:r>
            <a:r>
              <a:rPr sz="1700" dirty="0" smtClean="0">
                <a:latin typeface="Times New Roman"/>
                <a:cs typeface="Times New Roman"/>
              </a:rPr>
              <a:t>same</a:t>
            </a:r>
            <a:r>
              <a:rPr lang="en-US" sz="1700" dirty="0" smtClean="0">
                <a:latin typeface="Times New Roman"/>
                <a:cs typeface="Times New Roman"/>
              </a:rPr>
              <a:t> </a:t>
            </a:r>
            <a:r>
              <a:rPr sz="1700" dirty="0" smtClean="0">
                <a:latin typeface="Times New Roman"/>
                <a:cs typeface="Times New Roman"/>
              </a:rPr>
              <a:t>sequence </a:t>
            </a:r>
            <a:r>
              <a:rPr sz="1700" dirty="0">
                <a:latin typeface="Times New Roman"/>
                <a:cs typeface="Times New Roman"/>
              </a:rPr>
              <a:t>of </a:t>
            </a:r>
            <a:r>
              <a:rPr sz="1700" dirty="0" smtClean="0">
                <a:latin typeface="Times New Roman"/>
                <a:cs typeface="Times New Roman"/>
              </a:rPr>
              <a:t>code.</a:t>
            </a:r>
            <a:r>
              <a:rPr lang="en-US" sz="1500" dirty="0">
                <a:latin typeface="Times New Roman"/>
                <a:cs typeface="Times New Roman"/>
              </a:rPr>
              <a:t> </a:t>
            </a:r>
            <a:r>
              <a:rPr sz="1700" dirty="0" smtClean="0">
                <a:latin typeface="Times New Roman"/>
                <a:cs typeface="Times New Roman"/>
              </a:rPr>
              <a:t>By </a:t>
            </a:r>
            <a:r>
              <a:rPr sz="1700" dirty="0">
                <a:latin typeface="Times New Roman"/>
                <a:cs typeface="Times New Roman"/>
              </a:rPr>
              <a:t>creating functions you will </a:t>
            </a:r>
            <a:r>
              <a:rPr sz="1700" dirty="0" smtClean="0">
                <a:latin typeface="Times New Roman"/>
                <a:cs typeface="Times New Roman"/>
              </a:rPr>
              <a:t>save</a:t>
            </a:r>
            <a:r>
              <a:rPr lang="en-US" sz="1700" dirty="0" smtClean="0">
                <a:latin typeface="Times New Roman"/>
                <a:cs typeface="Times New Roman"/>
              </a:rPr>
              <a:t> </a:t>
            </a:r>
            <a:r>
              <a:rPr sz="1700" dirty="0" smtClean="0">
                <a:latin typeface="Times New Roman"/>
                <a:cs typeface="Times New Roman"/>
              </a:rPr>
              <a:t>yourself </a:t>
            </a:r>
            <a:r>
              <a:rPr sz="1700" dirty="0">
                <a:latin typeface="Times New Roman"/>
                <a:cs typeface="Times New Roman"/>
              </a:rPr>
              <a:t>from having to repeat all of the individual statements over and over again throughout your program</a:t>
            </a:r>
            <a:r>
              <a:rPr sz="1700" dirty="0" smtClean="0">
                <a:latin typeface="Times New Roman"/>
                <a:cs typeface="Times New Roman"/>
              </a:rPr>
              <a:t>.</a:t>
            </a:r>
            <a:endParaRPr lang="en-US" sz="1700" dirty="0" smtClean="0">
              <a:latin typeface="Times New Roman"/>
              <a:cs typeface="Times New Roman"/>
            </a:endParaRPr>
          </a:p>
          <a:p>
            <a:pPr marL="7144" marR="82868" algn="just">
              <a:lnSpc>
                <a:spcPts val="1913"/>
              </a:lnSpc>
            </a:pPr>
            <a:r>
              <a:rPr lang="zh-CN" altLang="en-US" dirty="0" smtClean="0">
                <a:latin typeface="Times New Roman"/>
                <a:cs typeface="Times New Roman"/>
              </a:rPr>
              <a:t>当你发现你需要在你的程序里面重复使用某段代码的时候／重复执行某项任务时，你需要定义</a:t>
            </a:r>
            <a:r>
              <a:rPr lang="en-US" altLang="zh-CN" dirty="0" smtClean="0">
                <a:latin typeface="Times New Roman"/>
                <a:cs typeface="Times New Roman"/>
              </a:rPr>
              <a:t>function</a:t>
            </a:r>
            <a:r>
              <a:rPr lang="zh-CN" altLang="en-US" dirty="0" smtClean="0">
                <a:latin typeface="Times New Roman"/>
                <a:cs typeface="Times New Roman"/>
              </a:rPr>
              <a:t>，这样不仅节省时间也使程序结构清晰易读</a:t>
            </a:r>
            <a:endParaRPr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4713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43752"/>
            <a:r>
              <a:rPr dirty="0"/>
              <a:t>FUNCTION </a:t>
            </a:r>
            <a:r>
              <a:rPr dirty="0" smtClean="0"/>
              <a:t>DECLARATION</a:t>
            </a:r>
            <a:r>
              <a:rPr lang="zh-CN" altLang="en-US" dirty="0" smtClean="0"/>
              <a:t>｜定义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545843" y="1505085"/>
            <a:ext cx="3778345" cy="2760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 marR="2858" algn="just">
              <a:lnSpc>
                <a:spcPts val="1913"/>
              </a:lnSpc>
            </a:pPr>
            <a:r>
              <a:rPr sz="1700" dirty="0">
                <a:latin typeface="Times New Roman"/>
                <a:cs typeface="Times New Roman"/>
              </a:rPr>
              <a:t>User-defined functions must be declared before they can be used</a:t>
            </a:r>
            <a:r>
              <a:rPr sz="1700" dirty="0" smtClean="0">
                <a:latin typeface="Times New Roman"/>
                <a:cs typeface="Times New Roman"/>
              </a:rPr>
              <a:t>.</a:t>
            </a:r>
            <a:endParaRPr sz="1500" dirty="0">
              <a:latin typeface="Times New Roman"/>
              <a:cs typeface="Times New Roman"/>
            </a:endParaRPr>
          </a:p>
          <a:p>
            <a:pPr marL="7144" algn="just">
              <a:lnSpc>
                <a:spcPts val="1969"/>
              </a:lnSpc>
            </a:pPr>
            <a:r>
              <a:rPr sz="1700" dirty="0">
                <a:latin typeface="Times New Roman"/>
                <a:cs typeface="Times New Roman"/>
              </a:rPr>
              <a:t>This process involves defining the</a:t>
            </a:r>
          </a:p>
          <a:p>
            <a:pPr marL="7144" marR="18216" algn="just">
              <a:lnSpc>
                <a:spcPts val="1913"/>
              </a:lnSpc>
              <a:spcBef>
                <a:spcPts val="101"/>
              </a:spcBef>
            </a:pPr>
            <a:r>
              <a:rPr sz="1700" dirty="0">
                <a:latin typeface="Times New Roman"/>
                <a:cs typeface="Times New Roman"/>
              </a:rPr>
              <a:t>characteristics of the function, including it’s name, any required values, as well as the specific task it will perform</a:t>
            </a:r>
            <a:r>
              <a:rPr sz="1700" dirty="0" smtClean="0">
                <a:latin typeface="Times New Roman"/>
                <a:cs typeface="Times New Roman"/>
              </a:rPr>
              <a:t>.</a:t>
            </a:r>
            <a:endParaRPr lang="en-US" sz="1700" dirty="0" smtClean="0">
              <a:latin typeface="Times New Roman"/>
              <a:cs typeface="Times New Roman"/>
            </a:endParaRPr>
          </a:p>
          <a:p>
            <a:pPr marL="7144" marR="18216" algn="just">
              <a:lnSpc>
                <a:spcPts val="1913"/>
              </a:lnSpc>
              <a:spcBef>
                <a:spcPts val="101"/>
              </a:spcBef>
            </a:pPr>
            <a:endParaRPr lang="en-US" sz="1700" dirty="0">
              <a:latin typeface="Times New Roman"/>
              <a:cs typeface="Times New Roman"/>
            </a:endParaRPr>
          </a:p>
          <a:p>
            <a:pPr marL="7144" marR="18216" algn="just">
              <a:lnSpc>
                <a:spcPts val="1913"/>
              </a:lnSpc>
              <a:spcBef>
                <a:spcPts val="101"/>
              </a:spcBef>
            </a:pPr>
            <a:endParaRPr lang="en-US" sz="1700" dirty="0" smtClean="0">
              <a:latin typeface="Times New Roman"/>
              <a:cs typeface="Times New Roman"/>
            </a:endParaRPr>
          </a:p>
          <a:p>
            <a:pPr marL="7144" marR="18216" algn="just">
              <a:lnSpc>
                <a:spcPts val="1913"/>
              </a:lnSpc>
              <a:spcBef>
                <a:spcPts val="101"/>
              </a:spcBef>
            </a:pPr>
            <a:r>
              <a:rPr lang="zh-CN" altLang="en-US" sz="1700" dirty="0" smtClean="0">
                <a:latin typeface="Times New Roman"/>
                <a:cs typeface="Times New Roman"/>
              </a:rPr>
              <a:t>用户自定义的</a:t>
            </a:r>
            <a:r>
              <a:rPr lang="en-US" altLang="zh-CN" sz="1700" dirty="0" smtClean="0">
                <a:latin typeface="Times New Roman"/>
                <a:cs typeface="Times New Roman"/>
              </a:rPr>
              <a:t>function</a:t>
            </a:r>
            <a:r>
              <a:rPr lang="zh-CN" altLang="en-US" sz="1700" dirty="0" smtClean="0">
                <a:latin typeface="Times New Roman"/>
                <a:cs typeface="Times New Roman"/>
              </a:rPr>
              <a:t>必须先定义再使用，其中包括</a:t>
            </a:r>
            <a:r>
              <a:rPr lang="en-US" altLang="zh-CN" sz="1700" dirty="0" smtClean="0">
                <a:latin typeface="Times New Roman"/>
                <a:cs typeface="Times New Roman"/>
              </a:rPr>
              <a:t>function</a:t>
            </a:r>
            <a:r>
              <a:rPr lang="zh-CN" altLang="en-US" sz="1700" dirty="0" smtClean="0">
                <a:latin typeface="Times New Roman"/>
                <a:cs typeface="Times New Roman"/>
              </a:rPr>
              <a:t>名，输入变量，以及完成指定任务的代码</a:t>
            </a:r>
            <a:endParaRPr sz="1700" dirty="0">
              <a:latin typeface="Times New Roman"/>
              <a:cs typeface="Times New Roman"/>
            </a:endParaRPr>
          </a:p>
        </p:txBody>
      </p:sp>
      <p:pic>
        <p:nvPicPr>
          <p:cNvPr id="5" name="Picture 4" descr="declarat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63" y="1272964"/>
            <a:ext cx="3382699" cy="338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7034"/>
            <a:r>
              <a:rPr dirty="0"/>
              <a:t>FUNCTION NAMES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7238" y="1505085"/>
            <a:ext cx="3428924" cy="29465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 marR="172522" algn="just">
              <a:lnSpc>
                <a:spcPts val="1913"/>
              </a:lnSpc>
            </a:pPr>
            <a:r>
              <a:rPr sz="1700" dirty="0">
                <a:latin typeface="Times New Roman"/>
                <a:cs typeface="Times New Roman"/>
              </a:rPr>
              <a:t>Function naming conventions follow the same rules as variable naming, and are often a matter of preference</a:t>
            </a:r>
            <a:r>
              <a:rPr sz="1700" dirty="0" smtClean="0">
                <a:latin typeface="Times New Roman"/>
                <a:cs typeface="Times New Roman"/>
              </a:rPr>
              <a:t>.</a:t>
            </a:r>
            <a:endParaRPr sz="1700" dirty="0">
              <a:latin typeface="Times New Roman"/>
              <a:cs typeface="Times New Roman"/>
            </a:endParaRPr>
          </a:p>
          <a:p>
            <a:pPr marL="7144" marR="2858">
              <a:lnSpc>
                <a:spcPts val="1913"/>
              </a:lnSpc>
            </a:pPr>
            <a:r>
              <a:rPr sz="1700" dirty="0">
                <a:latin typeface="Times New Roman"/>
                <a:cs typeface="Times New Roman"/>
              </a:rPr>
              <a:t>Function names should clearly convey the purpose of the function while being </a:t>
            </a:r>
            <a:r>
              <a:rPr sz="1700" dirty="0" smtClean="0">
                <a:latin typeface="Times New Roman"/>
                <a:cs typeface="Times New Roman"/>
              </a:rPr>
              <a:t>as</a:t>
            </a:r>
            <a:r>
              <a:rPr lang="en-US" sz="1700" dirty="0" smtClean="0">
                <a:latin typeface="Times New Roman"/>
                <a:cs typeface="Times New Roman"/>
              </a:rPr>
              <a:t> </a:t>
            </a:r>
            <a:r>
              <a:rPr sz="1700" dirty="0" smtClean="0">
                <a:latin typeface="Times New Roman"/>
                <a:cs typeface="Times New Roman"/>
              </a:rPr>
              <a:t>short </a:t>
            </a:r>
            <a:r>
              <a:rPr sz="1700" dirty="0">
                <a:latin typeface="Times New Roman"/>
                <a:cs typeface="Times New Roman"/>
              </a:rPr>
              <a:t>as possible</a:t>
            </a:r>
            <a:r>
              <a:rPr sz="1700" dirty="0" smtClean="0">
                <a:latin typeface="Times New Roman"/>
                <a:cs typeface="Times New Roman"/>
              </a:rPr>
              <a:t>.</a:t>
            </a:r>
            <a:endParaRPr sz="1700" dirty="0">
              <a:latin typeface="Times New Roman"/>
              <a:cs typeface="Times New Roman"/>
            </a:endParaRPr>
          </a:p>
          <a:p>
            <a:pPr marL="7144" marR="163949" algn="just">
              <a:lnSpc>
                <a:spcPts val="1913"/>
              </a:lnSpc>
            </a:pPr>
            <a:r>
              <a:rPr sz="1700" dirty="0">
                <a:latin typeface="Times New Roman"/>
                <a:cs typeface="Times New Roman"/>
              </a:rPr>
              <a:t>Use underscores or camel-case to join multiple words together</a:t>
            </a:r>
            <a:r>
              <a:rPr sz="1700" dirty="0" smtClean="0">
                <a:latin typeface="Times New Roman"/>
                <a:cs typeface="Times New Roman"/>
              </a:rPr>
              <a:t>.</a:t>
            </a:r>
            <a:endParaRPr lang="en-US" sz="1700" dirty="0" smtClean="0">
              <a:latin typeface="Times New Roman"/>
              <a:cs typeface="Times New Roman"/>
            </a:endParaRPr>
          </a:p>
          <a:p>
            <a:pPr marL="7144" marR="163949" algn="just">
              <a:lnSpc>
                <a:spcPts val="1913"/>
              </a:lnSpc>
            </a:pPr>
            <a:endParaRPr lang="en-US" sz="1700" dirty="0">
              <a:latin typeface="Times New Roman"/>
              <a:cs typeface="Times New Roman"/>
            </a:endParaRPr>
          </a:p>
          <a:p>
            <a:pPr marL="7144" marR="163949" algn="just">
              <a:lnSpc>
                <a:spcPts val="1913"/>
              </a:lnSpc>
            </a:pPr>
            <a:r>
              <a:rPr lang="en-US" altLang="zh-CN" sz="1700" dirty="0" smtClean="0">
                <a:latin typeface="Times New Roman"/>
                <a:cs typeface="Times New Roman"/>
              </a:rPr>
              <a:t>Function</a:t>
            </a:r>
            <a:r>
              <a:rPr lang="zh-CN" altLang="en-US" sz="1700" dirty="0" smtClean="0">
                <a:latin typeface="Times New Roman"/>
                <a:cs typeface="Times New Roman"/>
              </a:rPr>
              <a:t>名遵循变量名同样的命名规则／习惯，单驼峰，简明清晰易读</a:t>
            </a:r>
            <a:endParaRPr sz="1700" dirty="0">
              <a:latin typeface="Times New Roman"/>
              <a:cs typeface="Times New Roman"/>
            </a:endParaRPr>
          </a:p>
        </p:txBody>
      </p:sp>
      <p:pic>
        <p:nvPicPr>
          <p:cNvPr id="5" name="Picture 4" descr="na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387" y="1356056"/>
            <a:ext cx="30956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29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957"/>
            <a:r>
              <a:rPr dirty="0"/>
              <a:t>FUNCTION ARGUMENTS (PARAMETERS)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3320" y="1505085"/>
            <a:ext cx="4280232" cy="2981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 marR="96798">
              <a:lnSpc>
                <a:spcPts val="1913"/>
              </a:lnSpc>
            </a:pPr>
            <a:r>
              <a:rPr sz="1700" dirty="0">
                <a:latin typeface="Times New Roman"/>
                <a:cs typeface="Times New Roman"/>
              </a:rPr>
              <a:t>Functions sometimes require on a value or values to perform their task</a:t>
            </a:r>
            <a:r>
              <a:rPr sz="1700" dirty="0" smtClean="0">
                <a:latin typeface="Times New Roman"/>
                <a:cs typeface="Times New Roman"/>
              </a:rPr>
              <a:t>.</a:t>
            </a:r>
            <a:endParaRPr sz="1500" dirty="0">
              <a:latin typeface="Times New Roman"/>
              <a:cs typeface="Times New Roman"/>
            </a:endParaRPr>
          </a:p>
          <a:p>
            <a:pPr marL="7144">
              <a:lnSpc>
                <a:spcPts val="1969"/>
              </a:lnSpc>
            </a:pPr>
            <a:r>
              <a:rPr sz="1700" dirty="0">
                <a:latin typeface="Times New Roman"/>
                <a:cs typeface="Times New Roman"/>
              </a:rPr>
              <a:t>For example, rect() needs to know the </a:t>
            </a:r>
            <a:r>
              <a:rPr sz="1700" dirty="0" smtClean="0">
                <a:latin typeface="Times New Roman"/>
                <a:cs typeface="Times New Roman"/>
              </a:rPr>
              <a:t>x</a:t>
            </a:r>
            <a:r>
              <a:rPr lang="en-US" sz="1700" dirty="0" smtClean="0">
                <a:latin typeface="Times New Roman"/>
                <a:cs typeface="Times New Roman"/>
              </a:rPr>
              <a:t> </a:t>
            </a:r>
            <a:r>
              <a:rPr sz="1700" dirty="0" smtClean="0">
                <a:latin typeface="Times New Roman"/>
                <a:cs typeface="Times New Roman"/>
              </a:rPr>
              <a:t>and </a:t>
            </a:r>
            <a:r>
              <a:rPr sz="1700" dirty="0">
                <a:latin typeface="Times New Roman"/>
                <a:cs typeface="Times New Roman"/>
              </a:rPr>
              <a:t>y coordinates as well as the height and width of the rectangle to draw</a:t>
            </a:r>
            <a:r>
              <a:rPr sz="1700" dirty="0" smtClean="0">
                <a:latin typeface="Times New Roman"/>
                <a:cs typeface="Times New Roman"/>
              </a:rPr>
              <a:t>.</a:t>
            </a:r>
            <a:endParaRPr sz="1500" dirty="0">
              <a:latin typeface="Times New Roman"/>
              <a:cs typeface="Times New Roman"/>
            </a:endParaRPr>
          </a:p>
          <a:p>
            <a:pPr marL="7144">
              <a:lnSpc>
                <a:spcPts val="1969"/>
              </a:lnSpc>
            </a:pPr>
            <a:r>
              <a:rPr sz="1700" dirty="0">
                <a:latin typeface="Times New Roman"/>
                <a:cs typeface="Times New Roman"/>
              </a:rPr>
              <a:t>These values are included </a:t>
            </a:r>
            <a:r>
              <a:rPr sz="1700" dirty="0" smtClean="0">
                <a:latin typeface="Times New Roman"/>
                <a:cs typeface="Times New Roman"/>
              </a:rPr>
              <a:t>within</a:t>
            </a:r>
            <a:r>
              <a:rPr lang="en-US" sz="1700" dirty="0" smtClean="0">
                <a:latin typeface="Times New Roman"/>
                <a:cs typeface="Times New Roman"/>
              </a:rPr>
              <a:t> </a:t>
            </a:r>
            <a:r>
              <a:rPr sz="1700" dirty="0" smtClean="0">
                <a:latin typeface="Times New Roman"/>
                <a:cs typeface="Times New Roman"/>
              </a:rPr>
              <a:t>parentheses </a:t>
            </a:r>
            <a:r>
              <a:rPr sz="1700" dirty="0">
                <a:latin typeface="Times New Roman"/>
                <a:cs typeface="Times New Roman"/>
              </a:rPr>
              <a:t>and separated </a:t>
            </a:r>
            <a:r>
              <a:rPr sz="1700" dirty="0" smtClean="0">
                <a:latin typeface="Times New Roman"/>
                <a:cs typeface="Times New Roman"/>
              </a:rPr>
              <a:t>by</a:t>
            </a:r>
            <a:r>
              <a:rPr lang="en-US" sz="1700" dirty="0" smtClean="0">
                <a:latin typeface="Times New Roman"/>
                <a:cs typeface="Times New Roman"/>
              </a:rPr>
              <a:t> </a:t>
            </a:r>
            <a:r>
              <a:rPr sz="1700" dirty="0" smtClean="0">
                <a:latin typeface="Times New Roman"/>
                <a:cs typeface="Times New Roman"/>
              </a:rPr>
              <a:t>commas.</a:t>
            </a:r>
            <a:r>
              <a:rPr lang="en-US" sz="1700" dirty="0">
                <a:latin typeface="Times New Roman"/>
                <a:cs typeface="Times New Roman"/>
              </a:rPr>
              <a:t> </a:t>
            </a:r>
            <a:r>
              <a:rPr sz="1700" dirty="0" smtClean="0">
                <a:latin typeface="Times New Roman"/>
                <a:cs typeface="Times New Roman"/>
              </a:rPr>
              <a:t>These </a:t>
            </a:r>
            <a:r>
              <a:rPr sz="1700" dirty="0">
                <a:latin typeface="Times New Roman"/>
                <a:cs typeface="Times New Roman"/>
              </a:rPr>
              <a:t>values pass into the function where they become local variables</a:t>
            </a:r>
            <a:r>
              <a:rPr sz="1700" dirty="0" smtClean="0">
                <a:latin typeface="Times New Roman"/>
                <a:cs typeface="Times New Roman"/>
              </a:rPr>
              <a:t>.</a:t>
            </a:r>
            <a:endParaRPr lang="en-US" sz="1700" dirty="0" smtClean="0">
              <a:latin typeface="Times New Roman"/>
              <a:cs typeface="Times New Roman"/>
            </a:endParaRPr>
          </a:p>
          <a:p>
            <a:pPr marL="7144" marR="61079">
              <a:lnSpc>
                <a:spcPts val="1913"/>
              </a:lnSpc>
            </a:pPr>
            <a:r>
              <a:rPr lang="zh-CN" altLang="en-US" dirty="0" smtClean="0">
                <a:latin typeface="Times New Roman"/>
                <a:cs typeface="Times New Roman"/>
              </a:rPr>
              <a:t>很多情况下</a:t>
            </a:r>
            <a:r>
              <a:rPr lang="en-US" altLang="zh-CN" dirty="0" smtClean="0">
                <a:latin typeface="Times New Roman"/>
                <a:cs typeface="Times New Roman"/>
              </a:rPr>
              <a:t>function</a:t>
            </a:r>
            <a:r>
              <a:rPr lang="zh-CN" altLang="en-US" dirty="0" smtClean="0">
                <a:latin typeface="Times New Roman"/>
                <a:cs typeface="Times New Roman"/>
              </a:rPr>
              <a:t>要求输入参量，比如</a:t>
            </a:r>
            <a:r>
              <a:rPr lang="en-US" altLang="zh-CN" dirty="0" smtClean="0">
                <a:latin typeface="Times New Roman"/>
                <a:cs typeface="Times New Roman"/>
              </a:rPr>
              <a:t> </a:t>
            </a:r>
            <a:r>
              <a:rPr lang="en-US" altLang="zh-CN" dirty="0" err="1" smtClean="0">
                <a:latin typeface="Times New Roman"/>
                <a:cs typeface="Times New Roman"/>
              </a:rPr>
              <a:t>rect</a:t>
            </a:r>
            <a:r>
              <a:rPr lang="zh-CN" altLang="en-US" dirty="0" smtClean="0">
                <a:latin typeface="Times New Roman"/>
                <a:cs typeface="Times New Roman"/>
              </a:rPr>
              <a:t>（）要求输入</a:t>
            </a:r>
            <a:r>
              <a:rPr lang="en-US" altLang="zh-CN" dirty="0" smtClean="0">
                <a:latin typeface="Times New Roman"/>
                <a:cs typeface="Times New Roman"/>
              </a:rPr>
              <a:t>x</a:t>
            </a:r>
            <a:r>
              <a:rPr lang="zh-CN" altLang="en-US" dirty="0" smtClean="0">
                <a:latin typeface="Times New Roman"/>
                <a:cs typeface="Times New Roman"/>
              </a:rPr>
              <a:t>，</a:t>
            </a:r>
            <a:r>
              <a:rPr lang="en-US" altLang="zh-CN" dirty="0" smtClean="0">
                <a:latin typeface="Times New Roman"/>
                <a:cs typeface="Times New Roman"/>
              </a:rPr>
              <a:t>y</a:t>
            </a:r>
            <a:r>
              <a:rPr lang="zh-CN" altLang="en-US" dirty="0" smtClean="0">
                <a:latin typeface="Times New Roman"/>
                <a:cs typeface="Times New Roman"/>
              </a:rPr>
              <a:t>坐标和长宽尺寸值，自定义</a:t>
            </a:r>
            <a:r>
              <a:rPr lang="en-US" altLang="zh-CN" dirty="0" smtClean="0">
                <a:latin typeface="Times New Roman"/>
                <a:cs typeface="Times New Roman"/>
              </a:rPr>
              <a:t>function</a:t>
            </a:r>
            <a:r>
              <a:rPr lang="zh-CN" altLang="en-US" dirty="0" smtClean="0">
                <a:latin typeface="Times New Roman"/>
                <a:cs typeface="Times New Roman"/>
              </a:rPr>
              <a:t>时候，这些参量将出现在</a:t>
            </a:r>
            <a:r>
              <a:rPr lang="en-US" altLang="zh-CN" dirty="0" smtClean="0">
                <a:latin typeface="Times New Roman"/>
                <a:cs typeface="Times New Roman"/>
              </a:rPr>
              <a:t>function</a:t>
            </a:r>
            <a:r>
              <a:rPr lang="zh-CN" altLang="en-US" dirty="0" smtClean="0">
                <a:latin typeface="Times New Roman"/>
                <a:cs typeface="Times New Roman"/>
              </a:rPr>
              <a:t>名后的括号中并以逗号隔开，</a:t>
            </a:r>
            <a:r>
              <a:rPr lang="en-US" altLang="zh-CN" dirty="0" smtClean="0">
                <a:latin typeface="Times New Roman"/>
                <a:cs typeface="Times New Roman"/>
              </a:rPr>
              <a:t>function</a:t>
            </a:r>
            <a:r>
              <a:rPr lang="zh-CN" altLang="en-US" dirty="0" smtClean="0">
                <a:latin typeface="Times New Roman"/>
                <a:cs typeface="Times New Roman"/>
              </a:rPr>
              <a:t>中这些变量可以被视作环境变量</a:t>
            </a:r>
            <a:endParaRPr dirty="0">
              <a:latin typeface="Times New Roman"/>
              <a:cs typeface="Times New Roman"/>
            </a:endParaRPr>
          </a:p>
        </p:txBody>
      </p:sp>
      <p:pic>
        <p:nvPicPr>
          <p:cNvPr id="5" name="Picture 4" descr="paremet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552" y="1341454"/>
            <a:ext cx="3673806" cy="314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77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47411"/>
            <a:r>
              <a:rPr dirty="0"/>
              <a:t>FUNCTION TASK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7238" y="1505085"/>
            <a:ext cx="3788605" cy="1719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 marR="2858" algn="just">
              <a:lnSpc>
                <a:spcPts val="1913"/>
              </a:lnSpc>
            </a:pPr>
            <a:r>
              <a:rPr sz="1700" dirty="0">
                <a:latin typeface="Times New Roman"/>
                <a:cs typeface="Times New Roman"/>
              </a:rPr>
              <a:t>The function’s task is set within open and closed curly braces, and typically contains multiple related statements</a:t>
            </a:r>
            <a:r>
              <a:rPr sz="1700" dirty="0" smtClean="0">
                <a:latin typeface="Times New Roman"/>
                <a:cs typeface="Times New Roman"/>
              </a:rPr>
              <a:t>.</a:t>
            </a:r>
            <a:endParaRPr lang="en-US" sz="1700" dirty="0" smtClean="0">
              <a:latin typeface="Times New Roman"/>
              <a:cs typeface="Times New Roman"/>
            </a:endParaRPr>
          </a:p>
          <a:p>
            <a:pPr marL="7144" marR="2858" algn="just">
              <a:lnSpc>
                <a:spcPts val="1913"/>
              </a:lnSpc>
            </a:pPr>
            <a:endParaRPr lang="en-US" sz="1700" dirty="0">
              <a:latin typeface="Times New Roman"/>
              <a:cs typeface="Times New Roman"/>
            </a:endParaRPr>
          </a:p>
          <a:p>
            <a:pPr marL="7144" marR="2858" algn="just">
              <a:lnSpc>
                <a:spcPts val="1913"/>
              </a:lnSpc>
            </a:pPr>
            <a:r>
              <a:rPr lang="en-US" altLang="zh-CN" sz="1700" dirty="0" smtClean="0">
                <a:latin typeface="Times New Roman"/>
                <a:cs typeface="Times New Roman"/>
              </a:rPr>
              <a:t>Function</a:t>
            </a:r>
            <a:r>
              <a:rPr lang="zh-CN" altLang="en-US" sz="1700" dirty="0" smtClean="0">
                <a:latin typeface="Times New Roman"/>
                <a:cs typeface="Times New Roman"/>
              </a:rPr>
              <a:t>中完成指定任务的代码在花括号中，通常是多行指令</a:t>
            </a:r>
            <a:endParaRPr lang="zh-CN" altLang="en-US" sz="1700" dirty="0">
              <a:latin typeface="Times New Roman"/>
              <a:cs typeface="Times New Roman"/>
            </a:endParaRPr>
          </a:p>
          <a:p>
            <a:pPr marL="7144" marR="2858" algn="just">
              <a:lnSpc>
                <a:spcPts val="1913"/>
              </a:lnSpc>
            </a:pPr>
            <a:endParaRPr sz="17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99977" y="4623517"/>
            <a:ext cx="85117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44"/>
            <a:r>
              <a:rPr sz="1000" spc="-98" dirty="0">
                <a:latin typeface="Times New Roman"/>
                <a:cs typeface="Times New Roman"/>
              </a:rPr>
              <a:t>PH</a:t>
            </a:r>
            <a:r>
              <a:rPr sz="1000" spc="-248" dirty="0">
                <a:latin typeface="Times New Roman"/>
                <a:cs typeface="Times New Roman"/>
              </a:rPr>
              <a:t>O</a:t>
            </a:r>
            <a:r>
              <a:rPr sz="1000" spc="-160" dirty="0">
                <a:latin typeface="Times New Roman"/>
                <a:cs typeface="Times New Roman"/>
              </a:rPr>
              <a:t>T</a:t>
            </a:r>
            <a:r>
              <a:rPr sz="1000" spc="-219" dirty="0">
                <a:latin typeface="Times New Roman"/>
                <a:cs typeface="Times New Roman"/>
              </a:rPr>
              <a:t>O</a:t>
            </a:r>
            <a:r>
              <a:rPr sz="1000" spc="34" dirty="0">
                <a:latin typeface="Times New Roman"/>
                <a:cs typeface="Times New Roman"/>
              </a:rPr>
              <a:t> </a:t>
            </a:r>
            <a:r>
              <a:rPr sz="1000" spc="-138" dirty="0">
                <a:latin typeface="Times New Roman"/>
                <a:cs typeface="Times New Roman"/>
              </a:rPr>
              <a:t>B</a:t>
            </a:r>
            <a:r>
              <a:rPr sz="1000" spc="-191" dirty="0">
                <a:latin typeface="Times New Roman"/>
                <a:cs typeface="Times New Roman"/>
              </a:rPr>
              <a:t>Y</a:t>
            </a:r>
            <a:r>
              <a:rPr sz="1000" spc="34" dirty="0">
                <a:latin typeface="Times New Roman"/>
                <a:cs typeface="Times New Roman"/>
              </a:rPr>
              <a:t> </a:t>
            </a:r>
            <a:r>
              <a:rPr sz="1000" spc="-155" dirty="0">
                <a:latin typeface="Times New Roman"/>
                <a:cs typeface="Times New Roman"/>
              </a:rPr>
              <a:t>IANUS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5" name="Picture 4" descr="function_tas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796" y="1505085"/>
            <a:ext cx="3518718" cy="268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16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3564</TotalTime>
  <Words>1611</Words>
  <Application>Microsoft Macintosh PowerPoint</Application>
  <PresentationFormat>On-screen Show (16:9)</PresentationFormat>
  <Paragraphs>178</Paragraphs>
  <Slides>31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simple-light-2</vt:lpstr>
      <vt:lpstr>Functions&amp;Class</vt:lpstr>
      <vt:lpstr>PowerPoint Presentation</vt:lpstr>
      <vt:lpstr>FUNCTIONS</vt:lpstr>
      <vt:lpstr>PREDEFINED &amp; USER-DEFINED FUNCTIONS</vt:lpstr>
      <vt:lpstr>REUSABILITY &amp; MODULARITY</vt:lpstr>
      <vt:lpstr>FUNCTION DECLARATION｜定义</vt:lpstr>
      <vt:lpstr>FUNCTION NAMES</vt:lpstr>
      <vt:lpstr>FUNCTION ARGUMENTS (PARAMETERS)</vt:lpstr>
      <vt:lpstr>FUNCTION TASK</vt:lpstr>
      <vt:lpstr>USER-DEFINED FUNCTION EXAMPLE</vt:lpstr>
      <vt:lpstr>有返回值的function FUNCTION RETURN TYPES</vt:lpstr>
      <vt:lpstr>FUNCTION RETURN EXAMPLE</vt:lpstr>
      <vt:lpstr>VOID</vt:lpstr>
      <vt:lpstr>CALLING FUNCTIONS</vt:lpstr>
      <vt:lpstr>CALLING FUNCTIONS EXAMPLE</vt:lpstr>
      <vt:lpstr>PowerPoint Presentation</vt:lpstr>
      <vt:lpstr>OBJECTS</vt:lpstr>
      <vt:lpstr>OBJECT ORIENTED PROGRAMMING｜面向对象编程</vt:lpstr>
      <vt:lpstr>CLASSES</vt:lpstr>
      <vt:lpstr>FIELDS (VARIABLES &amp; CONSTANTS)</vt:lpstr>
      <vt:lpstr>VARIABLE SCOPE|作用域</vt:lpstr>
      <vt:lpstr>METHODS (FUNCTIONS)</vt:lpstr>
      <vt:lpstr>CLASS DECLARATION EXAMPLE|示例</vt:lpstr>
      <vt:lpstr>OBJECT INSTANTIATION &amp; CONSTRUCTORS</vt:lpstr>
      <vt:lpstr>‘NEW’ KEYWORD</vt:lpstr>
      <vt:lpstr>OBJECT INSTANTIATION EXAMPLE｜示例</vt:lpstr>
      <vt:lpstr>USING TABS</vt:lpstr>
      <vt:lpstr>ENCAPSULATION｜封装</vt:lpstr>
      <vt:lpstr>PowerPoint Presentation</vt:lpstr>
      <vt:lpstr>ARRAYLISTS</vt:lpstr>
      <vt:lpstr>ARRAYLIST USAGE EXAMPLE｜示例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微控制器&amp;Arduino DOCUMENTATION, MICROCONTROLLERS &amp; ARDUINO</dc:title>
  <cp:lastModifiedBy>Aven Zhou</cp:lastModifiedBy>
  <cp:revision>72</cp:revision>
  <dcterms:modified xsi:type="dcterms:W3CDTF">2016-07-07T13:05:23Z</dcterms:modified>
</cp:coreProperties>
</file>